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7" r:id="rId2"/>
    <p:sldId id="335" r:id="rId3"/>
    <p:sldId id="790" r:id="rId4"/>
    <p:sldId id="542" r:id="rId5"/>
    <p:sldId id="801" r:id="rId6"/>
    <p:sldId id="784" r:id="rId7"/>
    <p:sldId id="785" r:id="rId8"/>
    <p:sldId id="316" r:id="rId9"/>
    <p:sldId id="786" r:id="rId10"/>
    <p:sldId id="789" r:id="rId11"/>
    <p:sldId id="445" r:id="rId12"/>
    <p:sldId id="430" r:id="rId13"/>
    <p:sldId id="788" r:id="rId14"/>
    <p:sldId id="270" r:id="rId15"/>
    <p:sldId id="795" r:id="rId16"/>
    <p:sldId id="796" r:id="rId17"/>
    <p:sldId id="797" r:id="rId18"/>
    <p:sldId id="656" r:id="rId19"/>
    <p:sldId id="297" r:id="rId20"/>
    <p:sldId id="798" r:id="rId21"/>
    <p:sldId id="298" r:id="rId22"/>
    <p:sldId id="799" r:id="rId23"/>
    <p:sldId id="294" r:id="rId24"/>
    <p:sldId id="330" r:id="rId25"/>
    <p:sldId id="800" r:id="rId26"/>
    <p:sldId id="721" r:id="rId27"/>
    <p:sldId id="396" r:id="rId28"/>
    <p:sldId id="361" r:id="rId29"/>
    <p:sldId id="362" r:id="rId30"/>
    <p:sldId id="363" r:id="rId31"/>
    <p:sldId id="364" r:id="rId32"/>
    <p:sldId id="365" r:id="rId33"/>
    <p:sldId id="368" r:id="rId34"/>
    <p:sldId id="540" r:id="rId35"/>
    <p:sldId id="541" r:id="rId36"/>
    <p:sldId id="272" r:id="rId37"/>
    <p:sldId id="273" r:id="rId38"/>
    <p:sldId id="547" r:id="rId39"/>
    <p:sldId id="653" r:id="rId40"/>
    <p:sldId id="791" r:id="rId41"/>
    <p:sldId id="487" r:id="rId42"/>
    <p:sldId id="642" r:id="rId43"/>
    <p:sldId id="643" r:id="rId44"/>
    <p:sldId id="644" r:id="rId45"/>
    <p:sldId id="645" r:id="rId46"/>
    <p:sldId id="794" r:id="rId47"/>
    <p:sldId id="675" r:id="rId48"/>
    <p:sldId id="291" r:id="rId49"/>
    <p:sldId id="325" r:id="rId50"/>
    <p:sldId id="326" r:id="rId51"/>
    <p:sldId id="600" r:id="rId52"/>
    <p:sldId id="677" r:id="rId53"/>
    <p:sldId id="679" r:id="rId54"/>
    <p:sldId id="680" r:id="rId55"/>
    <p:sldId id="681" r:id="rId56"/>
    <p:sldId id="682" r:id="rId57"/>
    <p:sldId id="683" r:id="rId58"/>
    <p:sldId id="684" r:id="rId59"/>
    <p:sldId id="687" r:id="rId60"/>
    <p:sldId id="691" r:id="rId61"/>
    <p:sldId id="472" r:id="rId62"/>
    <p:sldId id="572" r:id="rId63"/>
    <p:sldId id="573" r:id="rId64"/>
    <p:sldId id="718" r:id="rId65"/>
    <p:sldId id="725" r:id="rId66"/>
    <p:sldId id="792" r:id="rId67"/>
    <p:sldId id="763" r:id="rId68"/>
    <p:sldId id="764" r:id="rId69"/>
    <p:sldId id="765" r:id="rId70"/>
    <p:sldId id="793" r:id="rId71"/>
    <p:sldId id="770" r:id="rId72"/>
    <p:sldId id="753" r:id="rId73"/>
    <p:sldId id="754" r:id="rId74"/>
    <p:sldId id="761" r:id="rId75"/>
    <p:sldId id="762" r:id="rId76"/>
    <p:sldId id="782" r:id="rId77"/>
    <p:sldId id="802" r:id="rId78"/>
    <p:sldId id="262" r:id="rId79"/>
    <p:sldId id="263" r:id="rId80"/>
    <p:sldId id="502" r:id="rId81"/>
    <p:sldId id="510" r:id="rId82"/>
    <p:sldId id="52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AD92-3193-4F3B-B718-BDE4AF4AFA61}" type="datetimeFigureOut">
              <a:rPr lang="en-US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9104-115C-4501-A673-075924DC6C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clever.com/hc/en-us/articles/218518698-How-do-I-troubleshoot-CSV-formatting-errors-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nsbargains.com/thecheckout/awesomeness/25-hilarious-images-will-definitely-trigger-nerd-rage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5750/look-and-you-shall-find-a-correlation/5754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htcx.com/wp-content/uploads/2015/02/canstockphoto3986275.jp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ducibility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https://trends.google.com/trends/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https://www.gnu.org/philosophy/shouldbefree.en.html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4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https://kramers.com/story-time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5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https://www.wikihow.com/Recognize-Delusional-Disorders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3FF12-0181-414C-8739-D687913E7F2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6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205C-2CF7-4DA5-9A1C-1266A18FE785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205C-2CF7-4DA5-9A1C-1266A18FE785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https://support.clever.com/hc/en-us/articles/218518698-How-do-I-troubleshoot-CSV-formatting-errors-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4"/>
              </a:rPr>
              <a:t>https://bensbargains.com/thecheckout/awesomeness/25-hilarious-images-will-definitely-trigger-nerd-rage/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7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https://www.unlv.edu/event/storytime-barrick-museum-1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4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http://myemail.constantcontact.com/Is-your-brain-full-.html?soid=1105866149032&amp;aid=fKlm9pjEiwk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https://sayingimages.com/just-kidding-meme/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99DEF-0698-4AC0-B6F6-FA7FF073D1B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https://www.youtube.com/watch?v=j12BBcKSgEQ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https://www.uptoparents.org/blog/wp-content/uploads/2017/09/iStock-652179644.jpg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CFB15-43FA-44D6-A72B-A0E228E2C24F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4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https://stats.stackexchange.com/questions/5750/look-and-you-shall-find-a-correlation/5754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https://xkcd.com/882/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3FF12-0181-414C-8739-D687913E7F20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https://www.kdnuggets.com/2017/11/day-life-data-scientist.html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6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https://www.vhtcx.com/wp-content/uploads/2015/02/canstockphoto3986275.jpg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https://www.vhtcx.com/blog/5-causes-customer-frustration-fix/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https://en.wikipedia.org/wiki/Reproducibility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https://en.wikipedia.org/wiki/Replication_crisis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https://www.inc.com/steve-tobak/6-ideas-for-awesome-meetings.html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6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https://tinybuddha.com/blog/4-tiny-powerful-tips-reduce-stress-anxiety/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8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https://www.infoworld.com/article/3122803/application-development/the-power-of-lazy-programming.html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39104-115C-4501-A673-075924DC6C3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t.might.net/articles/crapl/&#8203;" TargetMode="Externa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significance" TargetMode="External"/><Relationship Id="rId2" Type="http://schemas.openxmlformats.org/officeDocument/2006/relationships/hyperlink" Target="https://en.wikipedia.org/wiki/Falsifiability&#8203;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miner.com/" TargetMode="External"/><Relationship Id="rId7" Type="http://schemas.openxmlformats.org/officeDocument/2006/relationships/hyperlink" Target="https://juliacomputing.com/" TargetMode="External"/><Relationship Id="rId2" Type="http://schemas.openxmlformats.org/officeDocument/2006/relationships/hyperlink" Target="https://orange.biolab.s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products/matlab.html" TargetMode="External"/><Relationship Id="rId5" Type="http://schemas.openxmlformats.org/officeDocument/2006/relationships/hyperlink" Target="https://www.jmp.com/en_us/home.html" TargetMode="External"/><Relationship Id="rId4" Type="http://schemas.openxmlformats.org/officeDocument/2006/relationships/hyperlink" Target="https://www.sas.com/en_us/software/enterprise-mine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on_(programming_language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bokeh.pydata.org/en/latest/" TargetMode="External"/><Relationship Id="rId3" Type="http://schemas.openxmlformats.org/officeDocument/2006/relationships/hyperlink" Target="https://en.wikipedia.org/wiki/Python_Imaging_Library" TargetMode="External"/><Relationship Id="rId7" Type="http://schemas.openxmlformats.org/officeDocument/2006/relationships/hyperlink" Target="https://plot.ly/python/" TargetMode="External"/><Relationship Id="rId2" Type="http://schemas.openxmlformats.org/officeDocument/2006/relationships/hyperlink" Target="https://en.wikipedia.org/wiki/Pandas_(software)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ytorch.org/" TargetMode="External"/><Relationship Id="rId5" Type="http://schemas.openxmlformats.org/officeDocument/2006/relationships/hyperlink" Target="https://seaborn.pydata.org/" TargetMode="External"/><Relationship Id="rId4" Type="http://schemas.openxmlformats.org/officeDocument/2006/relationships/hyperlink" Target="https://www.statsmodels.org/stable/index.html" TargetMode="External"/><Relationship Id="rId9" Type="http://schemas.openxmlformats.org/officeDocument/2006/relationships/hyperlink" Target="https://scrapy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eamtreehouse.com/the-programmers-virtues&#8203;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7/01/the-best-data-scientists-get-out-and-talk-to-people&#8203;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imum_viable_produc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arnock's_dilemm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br.org/2014/10/when-it-comes-to-data-skepticism-matter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en.wikipedia.org/wiki/Sanity_ch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urnal_cycle" TargetMode="External"/><Relationship Id="rId2" Type="http://schemas.openxmlformats.org/officeDocument/2006/relationships/hyperlink" Target="https://en.wikipedia.org/wiki/Diurnal_temperature_vari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umbc.edu/faculty.ph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ecksum" TargetMode="External"/><Relationship Id="rId2" Type="http://schemas.openxmlformats.org/officeDocument/2006/relationships/hyperlink" Target="https://en.wikipedia.org/wiki/MD5#MD5_hashes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.umbc.edu/faculty.ph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_hoc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S_gateway#Email_clients&#8203;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bigdatahub.com/infographic/four-vs-big-data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Extract,_transform,_load" TargetMode="External"/><Relationship Id="rId5" Type="http://schemas.openxmlformats.org/officeDocument/2006/relationships/hyperlink" Target="https://en.wikipedia.org/wiki/Exploratory_data_analysis" TargetMode="External"/><Relationship Id="rId4" Type="http://schemas.openxmlformats.org/officeDocument/2006/relationships/hyperlink" Target="https://en.wikipedia.org/wiki/Labeled_data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ll_hypothesis&#8203;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2A725-2280-436A-BA03-64C2BAB3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3" y="137121"/>
            <a:ext cx="11139576" cy="552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126DF-5967-4E34-893D-CBCC7F86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42" y="2809798"/>
            <a:ext cx="10529454" cy="1238776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Welcome to Data 601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17847-8CF0-446A-8D00-DF7B3C1CF303}"/>
              </a:ext>
            </a:extLst>
          </p:cNvPr>
          <p:cNvSpPr txBox="1"/>
          <p:nvPr/>
        </p:nvSpPr>
        <p:spPr>
          <a:xfrm>
            <a:off x="4019910" y="5939286"/>
            <a:ext cx="77608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These notes are </a:t>
            </a:r>
            <a:r>
              <a:rPr lang="en-US" dirty="0">
                <a:cs typeface="Calibri"/>
                <a:hlinkClick r:id="rId4"/>
              </a:rPr>
              <a:t>CC BY 4.0</a:t>
            </a:r>
            <a:endParaRPr lang="en-US"/>
          </a:p>
          <a:p>
            <a:pPr algn="r"/>
            <a:endParaRPr lang="en-US" dirty="0">
              <a:cs typeface="Calibri"/>
            </a:endParaRPr>
          </a:p>
          <a:p>
            <a:pPr algn="r"/>
            <a:r>
              <a:rPr lang="en-US" dirty="0">
                <a:cs typeface="Calibri"/>
              </a:rPr>
              <a:t>If it were a real license, I'd use </a:t>
            </a:r>
            <a:r>
              <a:rPr lang="en-US" dirty="0">
                <a:cs typeface="Calibri"/>
                <a:hlinkClick r:id="rId5"/>
              </a:rPr>
              <a:t>http://matt.might.net/articles/crapl/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CA1277-B086-4BBD-A2BF-672C4D6A964E}"/>
              </a:ext>
            </a:extLst>
          </p:cNvPr>
          <p:cNvSpPr txBox="1">
            <a:spLocks/>
          </p:cNvSpPr>
          <p:nvPr/>
        </p:nvSpPr>
        <p:spPr>
          <a:xfrm>
            <a:off x="621233" y="5733107"/>
            <a:ext cx="10515600" cy="89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Ben Payne</a:t>
            </a:r>
          </a:p>
        </p:txBody>
      </p:sp>
    </p:spTree>
    <p:extLst>
      <p:ext uri="{BB962C8B-B14F-4D97-AF65-F5344CB8AC3E}">
        <p14:creationId xmlns:p14="http://schemas.microsoft.com/office/powerpoint/2010/main" val="1847525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7D6E-D735-437B-BACC-66B6789CE11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-5460000">
            <a:off x="6879277" y="3199005"/>
            <a:ext cx="7897092" cy="39861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>
                <a:cs typeface="Calibri"/>
              </a:rPr>
              <a:t>https://hbr.org/2018/07/the-biggest-obstacles-to-innovation-in-large-companies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5B6A8A-BC4C-44E6-A74D-2C1DAA79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79" y="106392"/>
            <a:ext cx="3321644" cy="710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2264A-08F7-4BF1-B23E-834F01F3F54D}"/>
              </a:ext>
            </a:extLst>
          </p:cNvPr>
          <p:cNvSpPr txBox="1"/>
          <p:nvPr/>
        </p:nvSpPr>
        <p:spPr>
          <a:xfrm>
            <a:off x="748146" y="242454"/>
            <a:ext cx="5056909" cy="63709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You're</a:t>
            </a:r>
            <a:r>
              <a:rPr lang="en-US" sz="2400" dirty="0">
                <a:cs typeface="Calibri"/>
              </a:rPr>
              <a:t> in a graduate-level Data Science class. When you leave here, employers and customers will expect you to have skills. 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My experience is that the technical skills (math, programming, domain expertise) are a small component of being a successful data scientist.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Effective data science requires communication skills and sensitivity to non-technical aspects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Since Data 601 is "Introduction to Data Science", then it needs to address issues beyond math and programming.</a:t>
            </a:r>
          </a:p>
        </p:txBody>
      </p:sp>
    </p:spTree>
    <p:extLst>
      <p:ext uri="{BB962C8B-B14F-4D97-AF65-F5344CB8AC3E}">
        <p14:creationId xmlns:p14="http://schemas.microsoft.com/office/powerpoint/2010/main" val="2038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A6F4-07A0-4045-A1FE-1F21F46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Relevance of folklore in Data Science</a:t>
            </a:r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CDF0F6D-BD20-41D8-AEC3-2846824826F8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8FC3E2-B92F-4575-9ABA-5A6AADC3851C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Curiosity</a:t>
            </a:r>
            <a:r>
              <a:rPr lang="en-US" sz="2800">
                <a:cs typeface="Calibri"/>
              </a:rPr>
              <a:t> about relations</a:t>
            </a:r>
            <a:endParaRPr lang="en-US" sz="280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BC001B6-72D1-40E7-839A-968C91B0440D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D2D9233-7C0D-4936-903C-370BEF326A80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D212E7E-51E4-411A-BFE1-6FD640394D31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C24448-3E7B-4A7C-8CAF-37A7F7EBFF8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32E5F5-E7DA-4092-A124-E51BFCA6E9A4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9F791B-3BDB-4212-BDFA-BCEB257FE4D6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58F69C-E3BE-40B8-B491-DD045E9E14B7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AE75AE-86C8-4DC2-9956-517A59D9F96C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FA00-4742-42C0-AEC0-AE5D69F6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does a data scientist do all day?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0ED7-7704-4E18-9906-A235EF05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 have autonomy because my employer expects I know what I'm doing</a:t>
            </a:r>
          </a:p>
          <a:p>
            <a:r>
              <a:rPr lang="en-US" dirty="0">
                <a:cs typeface="Calibri"/>
              </a:rPr>
              <a:t>Work from 9 to 5 M-F, or 10 to 4, or whatever suits my needs</a:t>
            </a:r>
          </a:p>
          <a:p>
            <a:r>
              <a:rPr lang="en-US" dirty="0">
                <a:cs typeface="Calibri"/>
              </a:rPr>
              <a:t>Read and write emails</a:t>
            </a:r>
          </a:p>
          <a:p>
            <a:r>
              <a:rPr lang="en-US" dirty="0">
                <a:cs typeface="Calibri"/>
              </a:rPr>
              <a:t>Go to meetings; run meetings</a:t>
            </a:r>
          </a:p>
          <a:p>
            <a:r>
              <a:rPr lang="en-US" dirty="0">
                <a:cs typeface="Calibri"/>
              </a:rPr>
              <a:t>Have impromptu discussions with stakeholders</a:t>
            </a:r>
          </a:p>
          <a:p>
            <a:r>
              <a:rPr lang="en-US" dirty="0">
                <a:cs typeface="Calibri"/>
              </a:rPr>
              <a:t>Write documentation, read papers</a:t>
            </a:r>
          </a:p>
          <a:p>
            <a:r>
              <a:rPr lang="en-US" dirty="0">
                <a:cs typeface="Calibri"/>
              </a:rPr>
              <a:t>Write code</a:t>
            </a:r>
          </a:p>
          <a:p>
            <a:r>
              <a:rPr lang="en-US" dirty="0">
                <a:cs typeface="Calibri"/>
              </a:rPr>
              <a:t>Manage data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E6204-4E76-4C30-804A-949AFCBDE3E9}"/>
              </a:ext>
            </a:extLst>
          </p:cNvPr>
          <p:cNvSpPr txBox="1"/>
          <p:nvPr/>
        </p:nvSpPr>
        <p:spPr>
          <a:xfrm>
            <a:off x="2758623" y="5579853"/>
            <a:ext cx="905093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/>
              <a:t>No day repeats</a:t>
            </a:r>
            <a:endParaRPr lang="en-US" sz="2400" dirty="0">
              <a:cs typeface="Calibri"/>
            </a:endParaRPr>
          </a:p>
          <a:p>
            <a:pPr algn="r"/>
            <a:r>
              <a:rPr lang="en-US" sz="2400" dirty="0">
                <a:cs typeface="Calibri"/>
              </a:rPr>
              <a:t>No day is predictable</a:t>
            </a:r>
          </a:p>
          <a:p>
            <a:pPr algn="r"/>
            <a:r>
              <a:rPr lang="en-US" sz="2400" dirty="0">
                <a:cs typeface="Calibri"/>
              </a:rPr>
              <a:t>https://www.kdnuggets.com/2017/11/day-life-data-scientist.html</a:t>
            </a:r>
          </a:p>
        </p:txBody>
      </p:sp>
    </p:spTree>
    <p:extLst>
      <p:ext uri="{BB962C8B-B14F-4D97-AF65-F5344CB8AC3E}">
        <p14:creationId xmlns:p14="http://schemas.microsoft.com/office/powerpoint/2010/main" val="384951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2B87DA70-EF6D-497F-AC7B-8FAA0BBA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4817"/>
            <a:ext cx="9328029" cy="68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D3056-7FD6-4CCC-A40A-55DFF56B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44163"/>
            <a:ext cx="5854994" cy="1482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cs typeface="Calibri Light"/>
              </a:rPr>
              <a:t>Emotions in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sign on a cloudy day&#10;&#10;Description generated with very high confidence">
            <a:extLst>
              <a:ext uri="{FF2B5EF4-FFF2-40B4-BE49-F238E27FC236}">
                <a16:creationId xmlns:a16="http://schemas.microsoft.com/office/drawing/2014/main" id="{6A2FEC5C-CF9A-48A0-9D5C-80F7D7E87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994" r="31230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4A17-B7E2-4BDE-90D1-6B6B257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39" y="1832211"/>
            <a:ext cx="6544709" cy="50051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As a data scientist, most of your time will be spent in a desert of uncertainty, frustration, and doubt.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There will be rare short-lived interspersed spikes of excitement and happiness due to events like getting a new dataset, creating a new analytic, getting a new result, or being thanked by a stakeholder. 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This experience is normal and does not go away.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cs typeface="Calibri"/>
              </a:rPr>
              <a:t>See also the psychology of slot machines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37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172D-9823-4924-A328-F75776E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in government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4F2-D0E1-4CA1-BC1A-A0E3D0594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40 hours per week enables work/life balance</a:t>
            </a:r>
          </a:p>
          <a:p>
            <a:r>
              <a:rPr lang="en-US" dirty="0">
                <a:cs typeface="Calibri"/>
              </a:rPr>
              <a:t>24 hours of flex time</a:t>
            </a:r>
          </a:p>
          <a:p>
            <a:r>
              <a:rPr lang="en-US" dirty="0">
                <a:cs typeface="Calibri"/>
              </a:rPr>
              <a:t>5 weeks paid vacation</a:t>
            </a:r>
          </a:p>
          <a:p>
            <a:r>
              <a:rPr lang="en-US" dirty="0">
                <a:cs typeface="Calibri"/>
              </a:rPr>
              <a:t>Health insurance</a:t>
            </a:r>
          </a:p>
          <a:p>
            <a:r>
              <a:rPr lang="en-US" dirty="0">
                <a:cs typeface="Calibri"/>
              </a:rPr>
              <a:t>Job security/stability</a:t>
            </a:r>
          </a:p>
          <a:p>
            <a:r>
              <a:rPr lang="en-US" dirty="0">
                <a:cs typeface="Calibri"/>
              </a:rPr>
              <a:t>Ability to change roles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D3CFD-1341-49E8-B219-26FF63AB6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172D-9823-4924-A328-F75776E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in government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4F2-D0E1-4CA1-BC1A-A0E3D0594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40 hours per week enables work/life balance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24 hours of flex time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5 weeks paid vacation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Health insurance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Job security/stability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Ability to change roles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BED11-F20C-4D77-AFCC-F054083869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Significant bureaucratic momentum in large organization</a:t>
            </a:r>
          </a:p>
          <a:p>
            <a:r>
              <a:rPr lang="en-US" dirty="0">
                <a:cs typeface="Calibri"/>
              </a:rPr>
              <a:t>Limited authority</a:t>
            </a:r>
          </a:p>
          <a:p>
            <a:r>
              <a:rPr lang="en-US" dirty="0">
                <a:cs typeface="Calibri"/>
              </a:rPr>
              <a:t>Other employees may not be motivated</a:t>
            </a:r>
          </a:p>
          <a:p>
            <a:r>
              <a:rPr lang="en-US" dirty="0">
                <a:cs typeface="Calibri"/>
              </a:rPr>
              <a:t>Low tolerance for risk</a:t>
            </a:r>
          </a:p>
          <a:p>
            <a:r>
              <a:rPr lang="en-US" dirty="0">
                <a:cs typeface="Calibri"/>
              </a:rPr>
              <a:t>Many policies and legal constraints</a:t>
            </a:r>
          </a:p>
        </p:txBody>
      </p:sp>
    </p:spTree>
    <p:extLst>
      <p:ext uri="{BB962C8B-B14F-4D97-AF65-F5344CB8AC3E}">
        <p14:creationId xmlns:p14="http://schemas.microsoft.com/office/powerpoint/2010/main" val="161125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16A8-9E14-473D-B4F6-7E30F8CF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Application of Science benefits Decision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89B7-C1D4-4FA3-8641-86017FCF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Alternatives include</a:t>
            </a:r>
            <a:endParaRPr lang="en-US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Random Guesses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Guesses based on past experience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Inaccurate use of methods which may not be applicable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293B6-C8D0-4CA0-BE03-333199F6BF14}"/>
              </a:ext>
            </a:extLst>
          </p:cNvPr>
          <p:cNvSpPr txBox="1"/>
          <p:nvPr/>
        </p:nvSpPr>
        <p:spPr>
          <a:xfrm>
            <a:off x="1911927" y="5493327"/>
            <a:ext cx="8839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http://www.au.af.mil/au/awc/awcgate/army-usawc/strat_d-m_paradigms2010.pdf</a:t>
            </a:r>
          </a:p>
        </p:txBody>
      </p:sp>
    </p:spTree>
    <p:extLst>
      <p:ext uri="{BB962C8B-B14F-4D97-AF65-F5344CB8AC3E}">
        <p14:creationId xmlns:p14="http://schemas.microsoft.com/office/powerpoint/2010/main" val="361324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313A-6F6D-4D35-8A9A-A10D36F7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 doesn't always win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4A01-EAAA-412F-AED4-8BAE36BAF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Having a correct and complete solution does not mean it gets selected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Decision makers can be swayed </a:t>
            </a:r>
          </a:p>
          <a:p>
            <a:pPr marL="457200" indent="-457200"/>
            <a:r>
              <a:rPr lang="en-US">
                <a:cs typeface="Calibri"/>
              </a:rPr>
              <a:t>By emotionally-driven stories</a:t>
            </a:r>
          </a:p>
          <a:p>
            <a:pPr marL="457200" indent="-457200"/>
            <a:r>
              <a:rPr lang="en-US">
                <a:cs typeface="Calibri"/>
              </a:rPr>
              <a:t>On the basis of prior relationships</a:t>
            </a:r>
          </a:p>
          <a:p>
            <a:pPr marL="457200" indent="-457200"/>
            <a:r>
              <a:rPr lang="en-US">
                <a:cs typeface="Calibri"/>
              </a:rPr>
              <a:t>To select a cheaper option.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It is vital to determine what convinces your audience before investing effort in Data Science analysis that uses code, data, math.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A485-87C4-47C4-AE5E-84E18CE0FEED}"/>
              </a:ext>
            </a:extLst>
          </p:cNvPr>
          <p:cNvSpPr txBox="1"/>
          <p:nvPr/>
        </p:nvSpPr>
        <p:spPr>
          <a:xfrm>
            <a:off x="1863306" y="6370607"/>
            <a:ext cx="847976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If</a:t>
            </a:r>
            <a:r>
              <a:rPr lang="en-US">
                <a:cs typeface="Calibri"/>
              </a:rPr>
              <a:t> your customer plays the lottery, they may not understand your numerical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7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9D2-630E-42B9-A704-2CE2DD63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64" y="2127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Make a claim, Test the 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4321-2539-419D-BF86-A50C3BDA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4" y="1538078"/>
            <a:ext cx="11306354" cy="46388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dirty="0">
                <a:cs typeface="Calibri"/>
              </a:rPr>
              <a:t>A claim should be </a:t>
            </a:r>
            <a:r>
              <a:rPr lang="en-US" sz="2600" dirty="0">
                <a:cs typeface="Calibri"/>
                <a:hlinkClick r:id="rId2"/>
              </a:rPr>
              <a:t>falsifiable</a:t>
            </a:r>
            <a:r>
              <a:rPr lang="en-US" sz="2600" dirty="0">
                <a:cs typeface="Calibri"/>
              </a:rPr>
              <a:t>. The test should be </a:t>
            </a:r>
            <a:r>
              <a:rPr lang="en-US" sz="2600" dirty="0">
                <a:cs typeface="Calibri"/>
                <a:hlinkClick r:id="rId3"/>
              </a:rPr>
              <a:t>statistically meaningful</a:t>
            </a:r>
            <a:r>
              <a:rPr lang="en-US" sz="2600" dirty="0">
                <a:cs typeface="Calibri"/>
              </a:rPr>
              <a:t>.  </a:t>
            </a:r>
          </a:p>
          <a:p>
            <a:pPr marL="0" indent="0">
              <a:buNone/>
            </a:pPr>
            <a:r>
              <a:rPr lang="en-US" sz="2600" i="1" dirty="0">
                <a:cs typeface="Calibri"/>
              </a:rPr>
              <a:t>In practice, strictness depends on intended outcome</a:t>
            </a:r>
            <a:r>
              <a:rPr lang="en-US" sz="26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Good enough to make money:</a:t>
            </a:r>
          </a:p>
          <a:p>
            <a:r>
              <a:rPr lang="en-US" sz="2600" dirty="0">
                <a:cs typeface="Calibri"/>
              </a:rPr>
              <a:t>Altering what color the button on your ecommerce website is to maximize sales</a:t>
            </a:r>
          </a:p>
          <a:p>
            <a:r>
              <a:rPr lang="en-US" sz="2600" dirty="0">
                <a:cs typeface="Calibri"/>
              </a:rPr>
              <a:t>Recommending a movie to viewers</a:t>
            </a:r>
          </a:p>
          <a:p>
            <a:pPr marL="0" indent="0">
              <a:buNone/>
            </a:pPr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Critical to safety or health of humans:</a:t>
            </a:r>
          </a:p>
          <a:p>
            <a:r>
              <a:rPr lang="en-US" sz="2600" dirty="0">
                <a:cs typeface="Calibri"/>
              </a:rPr>
              <a:t>Determining which dosage of a drug is efficacious for medical treatments</a:t>
            </a:r>
          </a:p>
          <a:p>
            <a:r>
              <a:rPr lang="en-US" sz="2600" dirty="0">
                <a:cs typeface="Calibri"/>
              </a:rPr>
              <a:t>Guidance for an 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08328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B065-5B56-4B94-A90B-1FE6941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Outcomes for this evening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9F06-2B32-4BBD-AF32-9031562A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By the end of today's class, you should be able to answer the following: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What are the perks and dangers of employment in the government</a:t>
            </a:r>
          </a:p>
          <a:p>
            <a:r>
              <a:rPr lang="en-US" dirty="0">
                <a:cs typeface="Calibri"/>
              </a:rPr>
              <a:t>Describe at least 5 ways to check data for meaningfulness</a:t>
            </a:r>
          </a:p>
          <a:p>
            <a:r>
              <a:rPr lang="en-US" dirty="0">
                <a:cs typeface="Calibri"/>
              </a:rPr>
              <a:t>Prioritize activities relevant to a data scientist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0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19CC-0F77-48E6-8785-5CB48BD9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365125"/>
            <a:ext cx="1167938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Knowledge gain through Data Science is an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81A2-C6DA-4A92-B1D3-6EAB5D14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Experiments incur risk</a:t>
            </a:r>
          </a:p>
          <a:p>
            <a:r>
              <a:rPr lang="en-US" dirty="0">
                <a:cs typeface="Calibri"/>
              </a:rPr>
              <a:t>"failure" means learning, but also means no product is generated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Limited budget for investment means less data.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The scale of your data limits the scope of your claim.</a:t>
            </a:r>
          </a:p>
        </p:txBody>
      </p:sp>
    </p:spTree>
    <p:extLst>
      <p:ext uri="{BB962C8B-B14F-4D97-AF65-F5344CB8AC3E}">
        <p14:creationId xmlns:p14="http://schemas.microsoft.com/office/powerpoint/2010/main" val="70206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2A2E-A29D-48C7-AD8A-B1FBFC2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Small challenges with not much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8297-3BE8-455D-A615-B8EC2363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a business employee or bureaucrat or politician</a:t>
            </a:r>
          </a:p>
          <a:p>
            <a:r>
              <a:rPr lang="en-US" dirty="0">
                <a:cs typeface="Calibri"/>
              </a:rPr>
              <a:t>How do I improve decision making processes?</a:t>
            </a:r>
            <a:endParaRPr lang="en-US" dirty="0"/>
          </a:p>
          <a:p>
            <a:r>
              <a:rPr lang="en-US" dirty="0">
                <a:cs typeface="Calibri"/>
              </a:rPr>
              <a:t>How do I evaluate the outcome of decisions?</a:t>
            </a:r>
          </a:p>
          <a:p>
            <a:r>
              <a:rPr lang="en-US" dirty="0">
                <a:cs typeface="Calibri"/>
              </a:rPr>
              <a:t>How do I decrease the risk when faced with an opportunity?</a:t>
            </a:r>
          </a:p>
          <a:p>
            <a:r>
              <a:rPr lang="en-US" dirty="0">
                <a:cs typeface="Calibri"/>
              </a:rPr>
              <a:t>How do I convince other stakeholders of the best course of action?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While not taking too much time, spending too much money, using the resources I already have access to, and in a way that 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55003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BA4-B0DD-4D7C-A2E8-C5267DE5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43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Even with limited investment,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Science is still useful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4AB8-AD83-48DB-8718-EAEBD9732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4929042"/>
            <a:ext cx="10515600" cy="16081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limited budget means shortcuts are tempting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6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Hard task in Science</a:t>
            </a:r>
            <a:r>
              <a:rPr lang="en-US" dirty="0">
                <a:cs typeface="Calibri Light"/>
              </a:rPr>
              <a:t>: Reproducibility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Someone else, following only your documentation, should be able to get an outcome that validates your claim.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An investment without immediate benefit.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Who's impacted by reproducibility: your future self; others.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460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2169-A463-4033-B549-EF56D97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reasons why reproducibility fails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D4C5-B58A-4E66-B9BD-8E9919FB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outcome was specific to the data used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Assumptions were wrong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Software implementation has a bug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Documentation provided is insufficient to enable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4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4247A-C177-4E4C-8C0A-EBC41D59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Software in Data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00C1-9E46-44FE-9D68-17279A3B8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Software in Data Science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2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AFD5-89F5-4FAC-9FDB-AAD9A42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your approach to solving the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F3A4-790E-4E26-B81B-A2F2D00D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On a piece of paper, write down actions you'll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Determine the dependencies among the actions you need to take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>
                <a:cs typeface="Calibri"/>
              </a:rPr>
              <a:t>In what order should the steps be?</a:t>
            </a:r>
          </a:p>
          <a:p>
            <a:pPr>
              <a:lnSpc>
                <a:spcPct val="150000"/>
              </a:lnSpc>
            </a:pPr>
            <a:endParaRPr lang="en-US" dirty="0"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cs typeface="Calibri"/>
              </a:rPr>
              <a:t>Then</a:t>
            </a:r>
            <a:r>
              <a:rPr lang="en-US" dirty="0">
                <a:cs typeface="Calibri"/>
              </a:rPr>
              <a:t> take the listed actions using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74905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40F4-9BEB-427F-A049-C371F48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842"/>
            <a:ext cx="10515600" cy="1325563"/>
          </a:xfrm>
        </p:spPr>
        <p:txBody>
          <a:bodyPr/>
          <a:lstStyle/>
          <a:p>
            <a:r>
              <a:rPr lang="en-US" i="1" dirty="0">
                <a:cs typeface="Calibri Light"/>
              </a:rPr>
              <a:t>Pro-tip</a:t>
            </a:r>
            <a:r>
              <a:rPr lang="en-US" dirty="0">
                <a:cs typeface="Calibri Light"/>
              </a:rPr>
              <a:t>: Offline Program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2FAE-897A-445E-AD3F-282295B1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493"/>
            <a:ext cx="10515600" cy="105892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I use bad meetings as the time to write out programs on paper</a:t>
            </a:r>
          </a:p>
          <a:p>
            <a:r>
              <a:rPr lang="en-US" dirty="0">
                <a:cs typeface="Calibri"/>
              </a:rPr>
              <a:t>Assume clean data</a:t>
            </a:r>
          </a:p>
          <a:p>
            <a:r>
              <a:rPr lang="en-US" dirty="0">
                <a:cs typeface="Calibri"/>
              </a:rPr>
              <a:t>Know the expected input, desired output, and relevant transforms</a:t>
            </a:r>
            <a:endParaRPr lang="en-US" dirty="0"/>
          </a:p>
        </p:txBody>
      </p:sp>
      <p:pic>
        <p:nvPicPr>
          <p:cNvPr id="4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B0C7E52A-ED49-4D56-87DF-CE971059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19" y="1398088"/>
            <a:ext cx="8278483" cy="386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A4615-D3EF-47E1-A3A9-1607D524AE49}"/>
              </a:ext>
            </a:extLst>
          </p:cNvPr>
          <p:cNvSpPr txBox="1"/>
          <p:nvPr/>
        </p:nvSpPr>
        <p:spPr>
          <a:xfrm>
            <a:off x="9598324" y="5177287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/>
              <a:t>Getty images</a:t>
            </a:r>
            <a:endParaRPr lang="en-US" sz="16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33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7853-F785-4F3C-9EB7-D0003F68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0702505" cy="132556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Survey of "standard" software 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E84A-43AF-4390-B4B1-5667B0F8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62" y="1753738"/>
            <a:ext cx="487967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Hive</a:t>
            </a:r>
          </a:p>
          <a:p>
            <a:r>
              <a:rPr lang="en-US" sz="2000" dirty="0">
                <a:cs typeface="Calibri"/>
              </a:rPr>
              <a:t>MapReduce</a:t>
            </a:r>
          </a:p>
          <a:p>
            <a:r>
              <a:rPr lang="en-US" sz="2000" dirty="0">
                <a:cs typeface="Calibri"/>
              </a:rPr>
              <a:t>Pig</a:t>
            </a:r>
            <a:endParaRPr lang="en-US" dirty="0"/>
          </a:p>
          <a:p>
            <a:r>
              <a:rPr lang="en-US" sz="2000" dirty="0">
                <a:cs typeface="Calibri"/>
              </a:rPr>
              <a:t>JavaScript</a:t>
            </a:r>
          </a:p>
          <a:p>
            <a:r>
              <a:rPr lang="en-US" sz="2000" dirty="0">
                <a:cs typeface="Calibri"/>
              </a:rPr>
              <a:t>Java</a:t>
            </a:r>
          </a:p>
          <a:p>
            <a:r>
              <a:rPr lang="en-US" sz="2000" dirty="0">
                <a:cs typeface="Calibri"/>
                <a:hlinkClick r:id="rId2"/>
              </a:rPr>
              <a:t>Orange</a:t>
            </a:r>
          </a:p>
          <a:p>
            <a:r>
              <a:rPr lang="en-US" sz="2000" dirty="0">
                <a:cs typeface="Calibri"/>
                <a:hlinkClick r:id="rId3"/>
              </a:rPr>
              <a:t>Rapid Miner</a:t>
            </a:r>
          </a:p>
          <a:p>
            <a:r>
              <a:rPr lang="en-US" sz="2000" dirty="0">
                <a:cs typeface="Calibri"/>
              </a:rPr>
              <a:t>SAS</a:t>
            </a:r>
          </a:p>
          <a:p>
            <a:pPr lvl="1"/>
            <a:r>
              <a:rPr lang="en-US" sz="2000" dirty="0">
                <a:cs typeface="Calibri"/>
                <a:hlinkClick r:id="rId4"/>
              </a:rPr>
              <a:t>Enterprise Miner</a:t>
            </a:r>
          </a:p>
          <a:p>
            <a:pPr lvl="1"/>
            <a:r>
              <a:rPr lang="en-US" sz="2000" dirty="0">
                <a:cs typeface="Calibri"/>
                <a:hlinkClick r:id="rId5"/>
              </a:rPr>
              <a:t>JMP</a:t>
            </a:r>
          </a:p>
          <a:p>
            <a:r>
              <a:rPr lang="en-US" sz="2000" dirty="0">
                <a:cs typeface="Calibri"/>
              </a:rPr>
              <a:t>Online services, </a:t>
            </a:r>
            <a:r>
              <a:rPr lang="en-US" sz="2000" dirty="0" err="1">
                <a:cs typeface="Calibri"/>
              </a:rPr>
              <a:t>ie</a:t>
            </a:r>
            <a:r>
              <a:rPr lang="en-US" sz="2000" dirty="0">
                <a:cs typeface="Calibri"/>
              </a:rPr>
              <a:t> from Azure, AWS, Google Compute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6D8919-5E66-4BC2-AB55-C88DDA0BF6B3}"/>
              </a:ext>
            </a:extLst>
          </p:cNvPr>
          <p:cNvSpPr txBox="1">
            <a:spLocks/>
          </p:cNvSpPr>
          <p:nvPr/>
        </p:nvSpPr>
        <p:spPr>
          <a:xfrm>
            <a:off x="6396487" y="1647346"/>
            <a:ext cx="48796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  <a:hlinkClick r:id="rId6"/>
              </a:rPr>
              <a:t>Matlab</a:t>
            </a:r>
          </a:p>
          <a:p>
            <a:r>
              <a:rPr lang="en-US" sz="2000" dirty="0">
                <a:cs typeface="Calibri"/>
              </a:rPr>
              <a:t>Python</a:t>
            </a:r>
          </a:p>
          <a:p>
            <a:r>
              <a:rPr lang="en-US" sz="2000" dirty="0">
                <a:cs typeface="Calibri"/>
              </a:rPr>
              <a:t>R</a:t>
            </a:r>
          </a:p>
          <a:p>
            <a:r>
              <a:rPr lang="en-US" sz="2000" dirty="0">
                <a:cs typeface="Calibri"/>
              </a:rPr>
              <a:t>Tensor Flow</a:t>
            </a:r>
          </a:p>
          <a:p>
            <a:r>
              <a:rPr lang="en-US" sz="2000" dirty="0" err="1">
                <a:cs typeface="Calibri"/>
              </a:rPr>
              <a:t>Jupyter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7"/>
              </a:rPr>
              <a:t>Julia</a:t>
            </a:r>
          </a:p>
          <a:p>
            <a:r>
              <a:rPr lang="en-US" sz="2000" dirty="0">
                <a:cs typeface="Calibri"/>
              </a:rPr>
              <a:t>Spark</a:t>
            </a:r>
            <a:endParaRPr lang="en-US"/>
          </a:p>
          <a:p>
            <a:r>
              <a:rPr lang="en-US" sz="2000" dirty="0">
                <a:cs typeface="Calibri"/>
              </a:rPr>
              <a:t>SQL</a:t>
            </a:r>
          </a:p>
          <a:p>
            <a:r>
              <a:rPr lang="en-US" sz="2000" dirty="0">
                <a:cs typeface="Calibri"/>
              </a:rPr>
              <a:t>Excel</a:t>
            </a:r>
          </a:p>
          <a:p>
            <a:pPr lvl="1"/>
            <a:r>
              <a:rPr lang="en-US" sz="2000" dirty="0" err="1">
                <a:cs typeface="Calibri"/>
              </a:rPr>
              <a:t>PowerBI</a:t>
            </a:r>
            <a:r>
              <a:rPr lang="en-US" sz="2000" dirty="0">
                <a:cs typeface="Calibri"/>
              </a:rPr>
              <a:t> and other plugins</a:t>
            </a:r>
          </a:p>
          <a:p>
            <a:r>
              <a:rPr lang="en-US" sz="2000" dirty="0">
                <a:cs typeface="Calibri"/>
              </a:rPr>
              <a:t>Tableau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8967-3B86-4987-8977-668EB8BBA0AF}"/>
              </a:ext>
            </a:extLst>
          </p:cNvPr>
          <p:cNvSpPr txBox="1"/>
          <p:nvPr/>
        </p:nvSpPr>
        <p:spPr>
          <a:xfrm>
            <a:off x="3444815" y="1381664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/>
              <a:t>(not comprehensive)</a:t>
            </a:r>
            <a:endParaRPr lang="en-US" sz="20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73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3B2-EA78-4F97-B95A-D5C43414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Psychological consequences of 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D28E-007E-4406-9D46-B82179E4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Intimidation (fear) due to knowing you don't know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6BE39DD7-3F04-4F07-BBF5-C60C3351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6" y="2538638"/>
            <a:ext cx="4209690" cy="40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AEF5-3AA2-424E-B6C0-20AE584A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FE86C-9290-4F2D-A870-43C8AFD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At the end of class, I'm going to ask you for feedback:</a:t>
            </a:r>
            <a:endParaRPr lang="en-US"/>
          </a:p>
          <a:p>
            <a:r>
              <a:rPr lang="en-US" dirty="0">
                <a:cs typeface="Calibri"/>
              </a:rPr>
              <a:t>What did you learn</a:t>
            </a:r>
          </a:p>
          <a:p>
            <a:r>
              <a:rPr lang="en-US" dirty="0">
                <a:cs typeface="Calibri"/>
              </a:rPr>
              <a:t>What was not clear?</a:t>
            </a:r>
          </a:p>
        </p:txBody>
      </p:sp>
    </p:spTree>
    <p:extLst>
      <p:ext uri="{BB962C8B-B14F-4D97-AF65-F5344CB8AC3E}">
        <p14:creationId xmlns:p14="http://schemas.microsoft.com/office/powerpoint/2010/main" val="383589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3B2-EA78-4F97-B95A-D5C43414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Psychological consequences of 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D28E-007E-4406-9D46-B82179E4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Intimidation (fear) due to knowing you don't know</a:t>
            </a:r>
            <a:endParaRPr lang="en-US">
              <a:solidFill>
                <a:schemeClr val="accent3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When interacting with other people, lack of overlap causes issues</a:t>
            </a:r>
          </a:p>
          <a:p>
            <a:pPr lvl="1"/>
            <a:r>
              <a:rPr lang="en-US" sz="2800" dirty="0">
                <a:cs typeface="Calibri"/>
              </a:rPr>
              <a:t>Communication</a:t>
            </a:r>
          </a:p>
          <a:p>
            <a:pPr lvl="1"/>
            <a:r>
              <a:rPr lang="en-US" sz="2800" dirty="0">
                <a:cs typeface="Calibri"/>
              </a:rPr>
              <a:t>How you think about the problem</a:t>
            </a:r>
          </a:p>
          <a:p>
            <a:pPr lvl="1"/>
            <a:r>
              <a:rPr lang="en-US" sz="2800" dirty="0">
                <a:cs typeface="Calibri"/>
              </a:rPr>
              <a:t>What the challenges are (cost, latency, scale)</a:t>
            </a:r>
          </a:p>
          <a:p>
            <a:pPr lvl="1"/>
            <a:r>
              <a:rPr lang="en-US" sz="2800" dirty="0">
                <a:cs typeface="Calibri"/>
              </a:rPr>
              <a:t>How to collaborate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--&gt; Each of these is a negotiation with other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68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4DCC-07C8-4448-90D2-B072BA2D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 Simplify by focusing on just </a:t>
            </a:r>
            <a:r>
              <a:rPr lang="en-US" dirty="0">
                <a:cs typeface="Calibri Light"/>
                <a:hlinkClick r:id="rId3"/>
              </a:rPr>
              <a:t>Python</a:t>
            </a:r>
            <a:endParaRPr lang="en-US" dirty="0">
              <a:hlinkClick r:id="rId3"/>
            </a:endParaRPr>
          </a:p>
        </p:txBody>
      </p:sp>
      <p:pic>
        <p:nvPicPr>
          <p:cNvPr id="4" name="Picture 4" descr="A person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E12BA46C-8A34-4D82-8951-BDAD2F2F0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5397" y="1392613"/>
            <a:ext cx="7979433" cy="5332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2E71F-39B1-42B0-8CD9-BD8F1B7C61FD}"/>
              </a:ext>
            </a:extLst>
          </p:cNvPr>
          <p:cNvSpPr txBox="1"/>
          <p:nvPr/>
        </p:nvSpPr>
        <p:spPr>
          <a:xfrm rot="21540000">
            <a:off x="9339532" y="57653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Since 1991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9DAE8-D0F6-4221-A07C-C727080E1716}"/>
              </a:ext>
            </a:extLst>
          </p:cNvPr>
          <p:cNvSpPr txBox="1"/>
          <p:nvPr/>
        </p:nvSpPr>
        <p:spPr>
          <a:xfrm rot="-1380000">
            <a:off x="6449683" y="28337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Python 3 is 10 years old</a:t>
            </a:r>
            <a:r>
              <a:rPr lang="en-US" dirty="0">
                <a:cs typeface="Calibri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5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6FEF-3484-49EC-8490-BDDD8E8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7" y="365125"/>
            <a:ext cx="116370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Survey of "standard" Python packages for Data Science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49F2D-2F15-4FC3-90DA-860FAA38B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014" y="2016245"/>
            <a:ext cx="5157787" cy="36845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200" dirty="0" err="1">
                <a:cs typeface="Calibri"/>
              </a:rPr>
              <a:t>Dask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 err="1">
                <a:cs typeface="Calibri"/>
              </a:rPr>
              <a:t>Scikit</a:t>
            </a:r>
            <a:r>
              <a:rPr lang="en-US" sz="2200" dirty="0">
                <a:cs typeface="Calibri"/>
              </a:rPr>
              <a:t>-learn</a:t>
            </a:r>
          </a:p>
          <a:p>
            <a:pPr marL="457200" indent="-457200"/>
            <a:r>
              <a:rPr lang="en-US" sz="2200" dirty="0" err="1">
                <a:cs typeface="Calibri"/>
              </a:rPr>
              <a:t>Numpy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 err="1">
                <a:cs typeface="Calibri"/>
              </a:rPr>
              <a:t>Scipy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>
                <a:cs typeface="Calibri"/>
                <a:hlinkClick r:id="rId2"/>
              </a:rPr>
              <a:t>Pandas</a:t>
            </a:r>
          </a:p>
          <a:p>
            <a:pPr marL="457200" indent="-457200"/>
            <a:r>
              <a:rPr lang="en-US" sz="2200" dirty="0">
                <a:cs typeface="Calibri"/>
              </a:rPr>
              <a:t>Matplotlib</a:t>
            </a:r>
          </a:p>
          <a:p>
            <a:pPr marL="457200" indent="-457200"/>
            <a:r>
              <a:rPr lang="en-US" sz="2200" dirty="0">
                <a:cs typeface="Calibri"/>
                <a:hlinkClick r:id="rId3"/>
              </a:rPr>
              <a:t>Python Imaging Library (PIL)</a:t>
            </a:r>
            <a:endParaRPr lang="en-US" sz="2200" dirty="0">
              <a:cs typeface="Calibri"/>
            </a:endParaRPr>
          </a:p>
          <a:p>
            <a:pPr marL="457200" indent="-457200"/>
            <a:r>
              <a:rPr lang="en-US" sz="2200" dirty="0">
                <a:cs typeface="Calibri"/>
              </a:rPr>
              <a:t>NLTK</a:t>
            </a:r>
          </a:p>
          <a:p>
            <a:pPr marL="457200" indent="-457200"/>
            <a:r>
              <a:rPr lang="en-US" sz="2200" dirty="0" err="1">
                <a:cs typeface="Calibri"/>
              </a:rPr>
              <a:t>Beautifulsoup</a:t>
            </a:r>
            <a:endParaRPr lang="en-US" sz="2200" dirty="0">
              <a:cs typeface="Calibri"/>
            </a:endParaRPr>
          </a:p>
          <a:p>
            <a:pPr marL="457200" indent="-457200"/>
            <a:endParaRPr lang="en-US" sz="220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AB62E-4820-4AA8-906F-1F2CD9FE3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0313" y="2016245"/>
            <a:ext cx="5183188" cy="368458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  <a:hlinkClick r:id="rId4"/>
              </a:rPr>
              <a:t>Statsmodels</a:t>
            </a:r>
          </a:p>
          <a:p>
            <a:r>
              <a:rPr lang="en-US">
                <a:cs typeface="Calibri"/>
                <a:hlinkClick r:id="rId5"/>
              </a:rPr>
              <a:t>Seaborn</a:t>
            </a:r>
          </a:p>
          <a:p>
            <a:r>
              <a:rPr lang="en-US">
                <a:cs typeface="Calibri"/>
                <a:hlinkClick r:id="rId6"/>
              </a:rPr>
              <a:t>PyTorch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Keras</a:t>
            </a:r>
          </a:p>
          <a:p>
            <a:r>
              <a:rPr lang="en-US">
                <a:cs typeface="Calibri"/>
              </a:rPr>
              <a:t>Theano</a:t>
            </a:r>
          </a:p>
          <a:p>
            <a:r>
              <a:rPr lang="en-US">
                <a:cs typeface="Calibri"/>
              </a:rPr>
              <a:t>Gensim</a:t>
            </a:r>
          </a:p>
          <a:p>
            <a:r>
              <a:rPr lang="en-US">
                <a:cs typeface="Calibri"/>
                <a:hlinkClick r:id="rId7"/>
              </a:rPr>
              <a:t>Plotly</a:t>
            </a:r>
          </a:p>
          <a:p>
            <a:r>
              <a:rPr lang="en-US">
                <a:cs typeface="Calibri"/>
                <a:hlinkClick r:id="rId8"/>
              </a:rPr>
              <a:t>Bokeh</a:t>
            </a:r>
          </a:p>
          <a:p>
            <a:r>
              <a:rPr lang="en-US">
                <a:cs typeface="Calibri"/>
              </a:rPr>
              <a:t>PySpark</a:t>
            </a:r>
          </a:p>
          <a:p>
            <a:r>
              <a:rPr lang="en-US">
                <a:cs typeface="Calibri"/>
                <a:hlinkClick r:id="rId9"/>
              </a:rPr>
              <a:t>Scrapy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75990-D8D2-4CAA-A111-9D1332718351}"/>
              </a:ext>
            </a:extLst>
          </p:cNvPr>
          <p:cNvSpPr txBox="1"/>
          <p:nvPr/>
        </p:nvSpPr>
        <p:spPr>
          <a:xfrm>
            <a:off x="3444815" y="1381664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/>
              <a:t>(not comprehensive)</a:t>
            </a:r>
            <a:endParaRPr lang="en-US" sz="2000" i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9F8B4-27B2-421C-91DB-2485326B395B}"/>
              </a:ext>
            </a:extLst>
          </p:cNvPr>
          <p:cNvSpPr txBox="1"/>
          <p:nvPr/>
        </p:nvSpPr>
        <p:spPr>
          <a:xfrm>
            <a:off x="1733909" y="5939287"/>
            <a:ext cx="932802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Optional challenge</a:t>
            </a:r>
            <a:r>
              <a:rPr lang="en-US" dirty="0"/>
              <a:t>: How many Python packages are</a:t>
            </a:r>
            <a:r>
              <a:rPr lang="en-US" dirty="0">
                <a:cs typeface="Calibri"/>
              </a:rPr>
              <a:t> there total?</a:t>
            </a:r>
            <a:endParaRPr lang="en-US" dirty="0"/>
          </a:p>
          <a:p>
            <a:r>
              <a:rPr lang="en-US" dirty="0">
                <a:cs typeface="Calibri"/>
              </a:rPr>
              <a:t>Yes, this question is ill-defined. I'm happy to iterate with you after class</a:t>
            </a:r>
          </a:p>
        </p:txBody>
      </p:sp>
    </p:spTree>
    <p:extLst>
      <p:ext uri="{BB962C8B-B14F-4D97-AF65-F5344CB8AC3E}">
        <p14:creationId xmlns:p14="http://schemas.microsoft.com/office/powerpoint/2010/main" val="3892692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D44E-9089-44FB-8853-95AD3CF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Virtues of a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Data Scientist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E521-6AB3-4E09-8AB0-C162C022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7693659" cy="39941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Using libraries enables laziness.</a:t>
            </a:r>
          </a:p>
          <a:p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see </a:t>
            </a:r>
            <a:r>
              <a:rPr lang="en-US" sz="2000" dirty="0">
                <a:cs typeface="Calibri"/>
                <a:hlinkClick r:id="rId3"/>
              </a:rPr>
              <a:t>http://blog.teamtreehouse.com/the-programmers-virtues</a:t>
            </a:r>
            <a:endParaRPr lang="en-US" sz="2000" dirty="0">
              <a:cs typeface="Calibri"/>
            </a:endParaRPr>
          </a:p>
        </p:txBody>
      </p:sp>
      <p:pic>
        <p:nvPicPr>
          <p:cNvPr id="4" name="Picture 4" descr="A person playing a video game&#10;&#10;Description generated with high confidence">
            <a:extLst>
              <a:ext uri="{FF2B5EF4-FFF2-40B4-BE49-F238E27FC236}">
                <a16:creationId xmlns:a16="http://schemas.microsoft.com/office/drawing/2014/main" id="{A0867CE7-D83F-4290-8C30-745A46A7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92" r="659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714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4DBD-2F2E-4557-AD84-0C5227B4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Complex commands</a:t>
            </a:r>
            <a:r>
              <a:rPr lang="en-US" dirty="0">
                <a:cs typeface="Calibri Light"/>
              </a:rPr>
              <a:t> do not just appear;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I iteratively discover commands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85CA38-3926-4B28-B6E9-852385889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5" y="1836514"/>
            <a:ext cx="9049289" cy="30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F2BC0-783E-432E-A7B9-F82151A4B45A}"/>
              </a:ext>
            </a:extLst>
          </p:cNvPr>
          <p:cNvSpPr txBox="1"/>
          <p:nvPr/>
        </p:nvSpPr>
        <p:spPr>
          <a:xfrm>
            <a:off x="1647645" y="5033513"/>
            <a:ext cx="911236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 don't memorize</a:t>
            </a:r>
            <a:r>
              <a:rPr lang="en-US" sz="2800" dirty="0">
                <a:cs typeface="Calibri"/>
              </a:rPr>
              <a:t> these commands. I build them iteratively.</a:t>
            </a:r>
            <a:endParaRPr lang="en-US" dirty="0"/>
          </a:p>
          <a:p>
            <a:r>
              <a:rPr lang="en-US" sz="2800" dirty="0">
                <a:cs typeface="Calibri"/>
              </a:rPr>
              <a:t>The final result is concise; it hides hours of detective work.</a:t>
            </a:r>
          </a:p>
        </p:txBody>
      </p:sp>
    </p:spTree>
    <p:extLst>
      <p:ext uri="{BB962C8B-B14F-4D97-AF65-F5344CB8AC3E}">
        <p14:creationId xmlns:p14="http://schemas.microsoft.com/office/powerpoint/2010/main" val="370388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24E-1D7A-4FFB-98DE-948A38AE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I use free software and free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9DAF-C5A0-432D-B3F0-5CF38438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There's lots of commercial software available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Financially, I don't want to pay for software or data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Morally, I want to enable reproducibility for other people</a:t>
            </a:r>
          </a:p>
        </p:txBody>
      </p:sp>
    </p:spTree>
    <p:extLst>
      <p:ext uri="{BB962C8B-B14F-4D97-AF65-F5344CB8AC3E}">
        <p14:creationId xmlns:p14="http://schemas.microsoft.com/office/powerpoint/2010/main" val="4215119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68E-EF77-4389-B80C-F218AF8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more than Math and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0FE-9DE4-437A-BA99-8A011451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Human interaction in data science</a:t>
            </a:r>
          </a:p>
          <a:p>
            <a:r>
              <a:rPr lang="en-US" sz="3200" dirty="0">
                <a:cs typeface="Calibri"/>
              </a:rPr>
              <a:t>Discovering stakeholders</a:t>
            </a:r>
          </a:p>
          <a:p>
            <a:r>
              <a:rPr lang="en-US" sz="3200" dirty="0">
                <a:cs typeface="Calibri"/>
              </a:rPr>
              <a:t>Negotiating with data owners</a:t>
            </a:r>
          </a:p>
          <a:p>
            <a:r>
              <a:rPr lang="en-US" sz="3200" dirty="0">
                <a:cs typeface="Calibri"/>
              </a:rPr>
              <a:t>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FD875-693F-4816-913D-7486A9261007}"/>
              </a:ext>
            </a:extLst>
          </p:cNvPr>
          <p:cNvSpPr txBox="1"/>
          <p:nvPr/>
        </p:nvSpPr>
        <p:spPr>
          <a:xfrm>
            <a:off x="928778" y="5206042"/>
            <a:ext cx="103631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https://hbr.org/2017/01/the-best-data-scientists-get-out-and-talk-to-people</a:t>
            </a:r>
            <a:endParaRPr lang="en-US" sz="2400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6838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E93C-CCA5-46DC-94BA-2402141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Iterating with customers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CA8B-EB7D-49D2-94BF-CF38A4B7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840002"/>
            <a:ext cx="11665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As a data scientist, you'll often be working for someone other than yourself.</a:t>
            </a:r>
          </a:p>
          <a:p>
            <a:endParaRPr lang="en-US"/>
          </a:p>
          <a:p>
            <a:r>
              <a:rPr lang="en-US" dirty="0">
                <a:cs typeface="Calibri"/>
              </a:rPr>
              <a:t>Expect under-specified requirements from customers. Iterate.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Provide incomplete solutions rather than waiting until the product is perfect.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https://en.wikipedia.org/wiki/Minimum_viable_product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39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92FC-7410-4F77-A45F-5445C824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106" y="5282182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Customer didn't think it was possible,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so they didn't bother asking </a:t>
            </a:r>
            <a:endParaRPr lang="en-US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7C61D63-9316-48A0-8CB7-11B6074AC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4786" y="689814"/>
            <a:ext cx="65511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9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5C40-46C7-47A7-B3D2-E58619DE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Consequences of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7EC4-4B24-4051-A824-EBA5578EC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Exploration means you don't know.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Not all your investments get to the customer</a:t>
            </a:r>
          </a:p>
          <a:p>
            <a:r>
              <a:rPr lang="en-US" dirty="0">
                <a:cs typeface="Calibri"/>
              </a:rPr>
              <a:t>You will write code you discard</a:t>
            </a:r>
          </a:p>
          <a:p>
            <a:r>
              <a:rPr lang="en-US" dirty="0">
                <a:cs typeface="Calibri"/>
              </a:rPr>
              <a:t>Perfection is a wasted on exploration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In contrast, product development focuses on what will reach customers in order to minimize costs.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99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DA31-786F-4C92-BB46-9036453E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Warnock's dilemma</a:t>
            </a:r>
            <a:r>
              <a:rPr lang="en-US" dirty="0">
                <a:cs typeface="Calibri Light"/>
              </a:rPr>
              <a:t> adapted for lecture</a:t>
            </a:r>
            <a:endParaRPr lang="en-US" dirty="0">
              <a:hlinkClick r:id="rId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D450-354C-47E6-86E0-762542964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825625"/>
            <a:ext cx="11105071" cy="4725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When I get no response from y'all, there are a couple hypotheses: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information is correct, well-delivered that needs no follow-up </a:t>
            </a:r>
            <a:r>
              <a:rPr lang="en-US" dirty="0">
                <a:cs typeface="Calibri"/>
              </a:rPr>
              <a:t>commentary. There's nothing more to say except "Yeah, got it."</a:t>
            </a:r>
            <a:endParaRPr lang="en-US"/>
          </a:p>
          <a:p>
            <a:r>
              <a:rPr lang="en-US" dirty="0">
                <a:cs typeface="Calibri"/>
              </a:rPr>
              <a:t>The information is complete and utter nonsense, and no one wants to waste the energy to even point this out.</a:t>
            </a:r>
            <a:endParaRPr lang="en-US" dirty="0"/>
          </a:p>
          <a:p>
            <a:r>
              <a:rPr lang="en-US" dirty="0">
                <a:cs typeface="Calibri"/>
              </a:rPr>
              <a:t>No one heard/saw the information, for whatever reason.</a:t>
            </a:r>
            <a:endParaRPr lang="en-US" dirty="0"/>
          </a:p>
          <a:p>
            <a:r>
              <a:rPr lang="en-US" dirty="0">
                <a:cs typeface="Calibri"/>
              </a:rPr>
              <a:t>No one understood the information, but won't ask for clarification, for whatever reason.</a:t>
            </a:r>
            <a:endParaRPr lang="en-US" dirty="0"/>
          </a:p>
          <a:p>
            <a:r>
              <a:rPr lang="en-US" dirty="0">
                <a:cs typeface="Calibri"/>
              </a:rPr>
              <a:t>No one cares about the information, for whatever reason.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10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26CC-9036-4FC0-AB3A-BE6FFA9A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Activity: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Negotiation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with 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data owners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5C7F6-1B3B-418D-B694-77D7D6E8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Activity: Negotiation with data owners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366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DFEC-441A-4637-97B9-1E21FE3E5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8569"/>
            <a:ext cx="10515600" cy="59328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Knowing math, programming, and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data science theory helps in interviews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and getting hired.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Being conversant means you can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learn more about relevant topics.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Technical skills are distinct from skills in negotiation, identifying root causes of organizational issues, and interacting with stakeholders.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Your success as a data scientist depends on both soft and tech skills.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32EB1E-6A7E-4252-AC90-7A4F49C6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66" y="71168"/>
            <a:ext cx="4669766" cy="35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6A41-4979-47B9-BDC8-15EE63A7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Working with data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1AD9-6E87-4E82-A356-46D79C2AB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Not all data is directly accessible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As a data scientist in a large organization, your team isn't the profit generator</a:t>
            </a:r>
          </a:p>
          <a:p>
            <a:r>
              <a:rPr lang="en-US">
                <a:cs typeface="Calibri"/>
              </a:rPr>
              <a:t>The data scientist also isn't the knowledge owner</a:t>
            </a:r>
          </a:p>
          <a:p>
            <a:r>
              <a:rPr lang="en-US">
                <a:cs typeface="Calibri"/>
              </a:rPr>
              <a:t>You have to convince people with data that you can help them</a:t>
            </a:r>
          </a:p>
          <a:p>
            <a:r>
              <a:rPr lang="en-US">
                <a:cs typeface="Calibri"/>
              </a:rPr>
              <a:t>You have to convey ability to assist and ability to communicate at their level in their jargon</a:t>
            </a:r>
          </a:p>
        </p:txBody>
      </p:sp>
    </p:spTree>
    <p:extLst>
      <p:ext uri="{BB962C8B-B14F-4D97-AF65-F5344CB8AC3E}">
        <p14:creationId xmlns:p14="http://schemas.microsoft.com/office/powerpoint/2010/main" val="3859300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2126-9FFA-42D3-8B5A-7BDE2B34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316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Role play activity</a:t>
            </a:r>
            <a:r>
              <a:rPr lang="en-US">
                <a:cs typeface="Calibri Light"/>
              </a:rPr>
              <a:t>: negotiating to find fear/hope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10A7-9FB1-4F4A-8A39-0A291F16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Part 1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owners move to  one side of room,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data requesters move to other side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Review your prompts</a:t>
            </a:r>
          </a:p>
          <a:p>
            <a:r>
              <a:rPr lang="en-US">
                <a:cs typeface="Calibri"/>
              </a:rPr>
              <a:t>Each group collaborates on strategy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78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2126-9FFA-42D3-8B5A-7BDE2B34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316" cy="1325563"/>
          </a:xfrm>
        </p:spPr>
        <p:txBody>
          <a:bodyPr/>
          <a:lstStyle/>
          <a:p>
            <a:r>
              <a:rPr lang="en-US" i="1">
                <a:cs typeface="Calibri Light"/>
              </a:rPr>
              <a:t>Role play activity</a:t>
            </a:r>
            <a:r>
              <a:rPr lang="en-US">
                <a:cs typeface="Calibri Light"/>
              </a:rPr>
              <a:t>: negotiating to find fear/hope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10A7-9FB1-4F4A-8A39-0A291F16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Part 2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Find a partner from the other team that you haven't collaborated with recently 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Engage your partner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06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6626-B005-4EAF-9311-45730DC4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(</a:t>
            </a:r>
            <a:r>
              <a:rPr lang="en-US" i="1">
                <a:cs typeface="Calibri Light"/>
              </a:rPr>
              <a:t>Activity</a:t>
            </a:r>
            <a:r>
              <a:rPr lang="en-US">
                <a:cs typeface="Calibri Light"/>
              </a:rPr>
              <a:t>) Negotiation with partner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37D5-BBB1-49BD-848D-98036BCA8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Requester asks Owner, "do you have this data set?"</a:t>
            </a:r>
          </a:p>
          <a:p>
            <a:r>
              <a:rPr lang="en-US">
                <a:cs typeface="Calibri"/>
              </a:rPr>
              <a:t>Owner says, "Yes"</a:t>
            </a:r>
          </a:p>
          <a:p>
            <a:r>
              <a:rPr lang="en-US">
                <a:cs typeface="Calibri"/>
              </a:rPr>
              <a:t>Requester: "I want a copy of the data you have."</a:t>
            </a:r>
          </a:p>
          <a:p>
            <a:r>
              <a:rPr lang="en-US">
                <a:cs typeface="Calibri"/>
              </a:rPr>
              <a:t>Owner: use an excuse</a:t>
            </a:r>
            <a:endParaRPr lang="en-US"/>
          </a:p>
          <a:p>
            <a:r>
              <a:rPr lang="en-US">
                <a:cs typeface="Calibri"/>
              </a:rPr>
              <a:t>Requester: persist</a:t>
            </a:r>
          </a:p>
          <a:p>
            <a:r>
              <a:rPr lang="en-US">
                <a:cs typeface="Calibri"/>
              </a:rPr>
              <a:t>Owner: indicate fear</a:t>
            </a:r>
          </a:p>
          <a:p>
            <a:r>
              <a:rPr lang="en-US">
                <a:cs typeface="Calibri"/>
              </a:rPr>
              <a:t>Requester: how will you address the owner's fear?</a:t>
            </a:r>
          </a:p>
        </p:txBody>
      </p:sp>
    </p:spTree>
    <p:extLst>
      <p:ext uri="{BB962C8B-B14F-4D97-AF65-F5344CB8AC3E}">
        <p14:creationId xmlns:p14="http://schemas.microsoft.com/office/powerpoint/2010/main" val="2253234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98BC6-0AE3-4D63-81EC-204A5F01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Sanity checks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684B-AAB4-4585-A804-76838958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Sanity checks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291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E280-D860-485D-AD3E-4FDC31E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Cleaning data is an investment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36C4-C13A-4B53-B4E9-03176742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Before cleaning data, make sure outcome is relevant to your customers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E792CD40-AC68-4510-8BEE-FCAD728DCD6A}"/>
              </a:ext>
            </a:extLst>
          </p:cNvPr>
          <p:cNvSpPr/>
          <p:nvPr/>
        </p:nvSpPr>
        <p:spPr>
          <a:xfrm rot="1920000">
            <a:off x="4008373" y="3759579"/>
            <a:ext cx="3085437" cy="20332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5" descr="Teacher">
            <a:extLst>
              <a:ext uri="{FF2B5EF4-FFF2-40B4-BE49-F238E27FC236}">
                <a16:creationId xmlns:a16="http://schemas.microsoft.com/office/drawing/2014/main" id="{5DBAE85F-C4B1-4361-A74E-FDA652461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9819" y="4567687"/>
            <a:ext cx="1777041" cy="1777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925A33-ABDA-4520-9F2E-F53071452E4D}"/>
              </a:ext>
            </a:extLst>
          </p:cNvPr>
          <p:cNvSpPr txBox="1"/>
          <p:nvPr/>
        </p:nvSpPr>
        <p:spPr>
          <a:xfrm>
            <a:off x="195533" y="5565475"/>
            <a:ext cx="3145766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Fake data can</a:t>
            </a:r>
            <a:r>
              <a:rPr lang="en-US" dirty="0">
                <a:cs typeface="Calibri"/>
              </a:rPr>
              <a:t> be useful</a:t>
            </a:r>
            <a:endParaRPr lang="en-US"/>
          </a:p>
          <a:p>
            <a:r>
              <a:rPr lang="en-US" dirty="0">
                <a:cs typeface="Calibri"/>
              </a:rPr>
              <a:t>to help enumerate requirements and expectations</a:t>
            </a:r>
          </a:p>
        </p:txBody>
      </p:sp>
    </p:spTree>
    <p:extLst>
      <p:ext uri="{BB962C8B-B14F-4D97-AF65-F5344CB8AC3E}">
        <p14:creationId xmlns:p14="http://schemas.microsoft.com/office/powerpoint/2010/main" val="2273190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ADA-137B-4338-BC77-14877B7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5" y="1055239"/>
            <a:ext cx="4318959" cy="1325563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CSV quiz</a:t>
            </a:r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D6E9FC1D-5F63-4AF6-BDE3-812BF11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528575"/>
            <a:ext cx="5446143" cy="55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0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2A0BF-D5F9-4F32-9945-1CF93557DA72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Potter, Jr,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$1,042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FBD27-AF51-40BC-B3CC-7F79CB03FA5A}"/>
              </a:ext>
            </a:extLst>
          </p:cNvPr>
          <p:cNvSpPr txBox="1"/>
          <p:nvPr/>
        </p:nvSpPr>
        <p:spPr>
          <a:xfrm>
            <a:off x="1417608" y="5191665"/>
            <a:ext cx="6208142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  <a:endParaRPr lang="en-US" sz="3600" dirty="0">
              <a:cs typeface="Calibri"/>
            </a:endParaRPr>
          </a:p>
        </p:txBody>
      </p:sp>
      <p:pic>
        <p:nvPicPr>
          <p:cNvPr id="4" name="Picture 3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3E7C8496-C869-4E4F-A294-84B00FF9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-10411"/>
            <a:ext cx="6625086" cy="374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E6541-610D-450F-9C6F-9385605462C8}"/>
              </a:ext>
            </a:extLst>
          </p:cNvPr>
          <p:cNvSpPr txBox="1"/>
          <p:nvPr/>
        </p:nvSpPr>
        <p:spPr>
          <a:xfrm>
            <a:off x="6507192" y="6198079"/>
            <a:ext cx="49285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Activity</a:t>
            </a:r>
            <a:r>
              <a:rPr lang="en-US" dirty="0"/>
              <a:t>: raise your hand if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0047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AF483-EEB4-4F19-9FC5-18B6069F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About 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AE0C-A582-4C0B-80F2-B7848E218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About me</a:t>
            </a: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740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A144-706F-4089-8FBF-6AAB80CFA6A7}"/>
              </a:ext>
            </a:extLst>
          </p:cNvPr>
          <p:cNvSpPr txBox="1"/>
          <p:nvPr/>
        </p:nvSpPr>
        <p:spPr>
          <a:xfrm>
            <a:off x="6190891" y="2330571"/>
            <a:ext cx="6596331" cy="267765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ID</a:t>
            </a:r>
            <a:r>
              <a:rPr lang="en-US" sz="2800" dirty="0">
                <a:cs typeface="Calibri"/>
              </a:rPr>
              <a:t>, last name, first name, tuition</a:t>
            </a:r>
          </a:p>
          <a:p>
            <a:pPr algn="ctr"/>
            <a:r>
              <a:rPr lang="en-US" sz="2800" dirty="0">
                <a:cs typeface="Calibri"/>
              </a:rPr>
              <a:t>058582,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"Potter, Jr"</a:t>
            </a:r>
            <a:r>
              <a:rPr lang="en-US" sz="2800" dirty="0">
                <a:cs typeface="Calibri"/>
              </a:rPr>
              <a:t>, Harry, $204</a:t>
            </a:r>
          </a:p>
          <a:p>
            <a:pPr algn="ctr"/>
            <a:r>
              <a:rPr lang="en-US" sz="2800" dirty="0">
                <a:cs typeface="Calibri"/>
              </a:rPr>
              <a:t>0485572, Weasley, Ron, $958</a:t>
            </a:r>
          </a:p>
          <a:p>
            <a:pPr algn="ctr"/>
            <a:r>
              <a:rPr lang="en-US" sz="2800" dirty="0">
                <a:cs typeface="Calibri"/>
              </a:rPr>
              <a:t>592424, Granger, Hermione, $422</a:t>
            </a:r>
          </a:p>
          <a:p>
            <a:pPr algn="ctr"/>
            <a:r>
              <a:rPr lang="en-US" sz="2800" dirty="0">
                <a:cs typeface="Calibri"/>
              </a:rPr>
              <a:t>472492, Diggory, Cedric,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"$1,042"</a:t>
            </a:r>
          </a:p>
          <a:p>
            <a:pPr algn="ctr"/>
            <a:r>
              <a:rPr lang="en-US" sz="2800" dirty="0">
                <a:cs typeface="Calibri"/>
              </a:rPr>
              <a:t>493824, Weasley, Fred, $394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E16A5-2EBF-4891-A597-64064BD44111}"/>
              </a:ext>
            </a:extLst>
          </p:cNvPr>
          <p:cNvSpPr txBox="1"/>
          <p:nvPr/>
        </p:nvSpPr>
        <p:spPr>
          <a:xfrm>
            <a:off x="454325" y="5004759"/>
            <a:ext cx="8062821" cy="175432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Q: What is wrong with this CSV?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r>
              <a:rPr lang="en-US" sz="3600" i="1" dirty="0">
                <a:cs typeface="Calibri"/>
              </a:rPr>
              <a:t>A: Two mistakes with unquoted commas</a:t>
            </a:r>
          </a:p>
        </p:txBody>
      </p:sp>
      <p:pic>
        <p:nvPicPr>
          <p:cNvPr id="4" name="Picture 3" descr="A person in a black shirt&#10;&#10;Description generated with high confidence">
            <a:extLst>
              <a:ext uri="{FF2B5EF4-FFF2-40B4-BE49-F238E27FC236}">
                <a16:creationId xmlns:a16="http://schemas.microsoft.com/office/drawing/2014/main" id="{5BFE562C-333B-4EDC-880F-270586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98"/>
            <a:ext cx="6696973" cy="4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562D-9012-4727-AF98-A032FC3F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7" y="4678332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"Unreasonable" Parsing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ABC02A5-BB96-4D38-8593-EBD23AE6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218" y="445399"/>
            <a:ext cx="435133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B4CA8-0FD6-4F1B-9BD8-DE1516554D71}"/>
              </a:ext>
            </a:extLst>
          </p:cNvPr>
          <p:cNvSpPr txBox="1"/>
          <p:nvPr/>
        </p:nvSpPr>
        <p:spPr>
          <a:xfrm>
            <a:off x="5529532" y="2690003"/>
            <a:ext cx="7875916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header separated by commas</a:t>
            </a:r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First data column separated by   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Subsequent columns separated by   |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89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D76A-8915-44CB-8116-ABF7AA8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Be Skeptical</a:t>
            </a:r>
            <a:r>
              <a:rPr lang="en-US">
                <a:cs typeface="Calibri Light"/>
              </a:rPr>
              <a:t>; Don't trust your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A5B7-DC29-43D7-B8C8-A9CB0D9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2228191"/>
            <a:ext cx="1146450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Is author a source I can contact if I have questions or concerns?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Does data appear to be regularly updated and checked for errors?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Does data come with information as to how it was acquired and what types of samples were used in its acquisition?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Is there another source of data that can verify and validate this dataset?</a:t>
            </a:r>
          </a:p>
          <a:p>
            <a:pPr>
              <a:lnSpc>
                <a:spcPct val="150000"/>
              </a:lnSpc>
            </a:pPr>
            <a:r>
              <a:rPr lang="en-US" b="1" dirty="0">
                <a:cs typeface="Calibri"/>
              </a:rPr>
              <a:t>Given my overall knowledge of the topic</a:t>
            </a:r>
            <a:r>
              <a:rPr lang="en-US" dirty="0">
                <a:cs typeface="Calibri"/>
              </a:rPr>
              <a:t>, does this data seem plausible?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C0485-40A1-4F18-AAAF-06EB6A6AF501}"/>
              </a:ext>
            </a:extLst>
          </p:cNvPr>
          <p:cNvSpPr txBox="1"/>
          <p:nvPr/>
        </p:nvSpPr>
        <p:spPr>
          <a:xfrm>
            <a:off x="3516702" y="6341853"/>
            <a:ext cx="602123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Source</a:t>
            </a:r>
            <a:r>
              <a:rPr lang="en-US"/>
              <a:t>: page 128 of "Data</a:t>
            </a:r>
            <a:r>
              <a:rPr lang="en-US" dirty="0">
                <a:cs typeface="Calibri"/>
              </a:rPr>
              <a:t> </a:t>
            </a:r>
            <a:r>
              <a:rPr lang="en-US">
                <a:cs typeface="Calibri"/>
              </a:rPr>
              <a:t>Wrangling with Python"</a:t>
            </a:r>
            <a:endParaRPr lang="en-US"/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3D6370F-73FC-41CE-8457-7D74171F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44" y="30193"/>
            <a:ext cx="2383767" cy="23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3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  <a:hlinkClick r:id="rId2"/>
              </a:rPr>
              <a:t>sanity checks</a:t>
            </a:r>
            <a:r>
              <a:rPr lang="en-US">
                <a:cs typeface="Calibri Light"/>
              </a:rPr>
              <a:t>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4000" b="1" i="1" dirty="0">
                <a:cs typeface="Calibri"/>
              </a:rPr>
              <a:t>Is numerical variable within a bounded range?</a:t>
            </a:r>
          </a:p>
          <a:p>
            <a:pPr marL="0" indent="0">
              <a:buNone/>
            </a:pPr>
            <a:endParaRPr lang="en-US" sz="4000" dirty="0">
              <a:cs typeface="Calibri"/>
            </a:endParaRPr>
          </a:p>
          <a:p>
            <a:r>
              <a:rPr lang="en-US" dirty="0">
                <a:cs typeface="Calibri"/>
              </a:rPr>
              <a:t>Cost of candy bar is $132,402 USD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Cost of a sofa is $0.0042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living room filled with furniture and a sofa&#10;&#10;Description generated with very high confidence">
            <a:extLst>
              <a:ext uri="{FF2B5EF4-FFF2-40B4-BE49-F238E27FC236}">
                <a16:creationId xmlns:a16="http://schemas.microsoft.com/office/drawing/2014/main" id="{084ECA7C-7549-4A25-96CF-CFC1DA0F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74" y="4699061"/>
            <a:ext cx="4597879" cy="2578219"/>
          </a:xfrm>
          <a:prstGeom prst="rect">
            <a:avLst/>
          </a:prstGeom>
        </p:spPr>
      </p:pic>
      <p:pic>
        <p:nvPicPr>
          <p:cNvPr id="5" name="Picture 5" descr="A picture containing indoor, sweet, wall&#10;&#10;Description generated with high confidence">
            <a:extLst>
              <a:ext uri="{FF2B5EF4-FFF2-40B4-BE49-F238E27FC236}">
                <a16:creationId xmlns:a16="http://schemas.microsoft.com/office/drawing/2014/main" id="{63AE9A01-8F64-4A7A-BE7A-5D8B7A7D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79" y="2525460"/>
            <a:ext cx="3548332" cy="23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867C6-F3E7-4C6E-A424-46639E08C740}"/>
              </a:ext>
            </a:extLst>
          </p:cNvPr>
          <p:cNvSpPr txBox="1"/>
          <p:nvPr/>
        </p:nvSpPr>
        <p:spPr>
          <a:xfrm>
            <a:off x="9138249" y="303362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 is the data self-consistent?</a:t>
            </a:r>
          </a:p>
          <a:p>
            <a:pPr algn="r"/>
            <a:r>
              <a:rPr lang="en-US">
                <a:cs typeface="Calibri"/>
              </a:rPr>
              <a:t>Sensical?</a:t>
            </a:r>
            <a:endParaRPr lang="en-US" dirty="0">
              <a:cs typeface="Calibri"/>
            </a:endParaRPr>
          </a:p>
          <a:p>
            <a:pPr algn="r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0D883-120C-4762-9CF3-DEB7BEA2EA05}"/>
              </a:ext>
            </a:extLst>
          </p:cNvPr>
          <p:cNvSpPr txBox="1"/>
          <p:nvPr/>
        </p:nvSpPr>
        <p:spPr>
          <a:xfrm>
            <a:off x="368061" y="5479211"/>
            <a:ext cx="287259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For numerical variables, sort</a:t>
            </a:r>
            <a:r>
              <a:rPr lang="en-US" sz="2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US" sz="2800">
                <a:highlight>
                  <a:srgbClr val="FFFF00"/>
                </a:highlight>
                <a:cs typeface="Calibri"/>
              </a:rPr>
              <a:t>or find max and min</a:t>
            </a:r>
            <a:endParaRPr lang="en-US" sz="28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35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cs typeface="Calibri"/>
              </a:rPr>
              <a:t>Variance too wide or not as wide as expected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15 of 28 bus arrival times between 3:09:12pm and 3:09:34pm</a:t>
            </a:r>
          </a:p>
        </p:txBody>
      </p:sp>
      <p:pic>
        <p:nvPicPr>
          <p:cNvPr id="4" name="Picture 4" descr="A passenger bus that is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50E3E61B-C819-43F4-9B3D-7F6C2918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1" y="3476986"/>
            <a:ext cx="6696972" cy="3771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C0E7B-BD86-4941-8823-1825FFC26BFF}"/>
              </a:ext>
            </a:extLst>
          </p:cNvPr>
          <p:cNvSpPr txBox="1"/>
          <p:nvPr/>
        </p:nvSpPr>
        <p:spPr>
          <a:xfrm>
            <a:off x="-5751" y="5364192"/>
            <a:ext cx="393652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For numerical variables, </a:t>
            </a:r>
            <a:endParaRPr lang="en-US" sz="2800">
              <a:highlight>
                <a:srgbClr val="FFFF00"/>
              </a:highlight>
              <a:cs typeface="Calibri"/>
            </a:endParaRPr>
          </a:p>
          <a:p>
            <a:pPr algn="ctr"/>
            <a:r>
              <a:rPr lang="en-US" sz="2800">
                <a:highlight>
                  <a:srgbClr val="FFFF00"/>
                </a:highlight>
              </a:rPr>
              <a:t>measure variance</a:t>
            </a:r>
            <a:endParaRPr lang="en-US" sz="28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838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cs typeface="Calibri"/>
              </a:rPr>
              <a:t>Check units of all columns to make sure they are meaningful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0B464C-C846-4275-9CC7-F61E26BF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4" y="2868920"/>
            <a:ext cx="9399916" cy="34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3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>
                <a:cs typeface="Calibri"/>
              </a:rPr>
              <a:t>Are values non-sensical? </a:t>
            </a:r>
          </a:p>
          <a:p>
            <a:pPr marL="457200"/>
            <a:r>
              <a:rPr lang="en-US">
                <a:cs typeface="Calibri"/>
              </a:rPr>
              <a:t>Negative values (i.e. a length)</a:t>
            </a:r>
          </a:p>
          <a:p>
            <a:pPr marL="457200"/>
            <a:r>
              <a:rPr lang="en-US">
                <a:cs typeface="Calibri"/>
              </a:rPr>
              <a:t>Fractional values for counting (i.e., there are 4.28 cows)</a:t>
            </a:r>
          </a:p>
          <a:p>
            <a:pPr marL="457200"/>
            <a:r>
              <a:rPr lang="en-US">
                <a:cs typeface="Calibri"/>
              </a:rPr>
              <a:t>Percentages of a whole that exceed 100% (i.e., 153% of the chapters in a book)</a:t>
            </a:r>
          </a:p>
        </p:txBody>
      </p:sp>
      <p:pic>
        <p:nvPicPr>
          <p:cNvPr id="4" name="Picture 4" descr="A white cow standing on top of a lush green field&#10;&#10;Description generated with very high confidence">
            <a:extLst>
              <a:ext uri="{FF2B5EF4-FFF2-40B4-BE49-F238E27FC236}">
                <a16:creationId xmlns:a16="http://schemas.microsoft.com/office/drawing/2014/main" id="{05167DF3-3AE2-45F5-8633-1787178AA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4" r="314" b="463"/>
          <a:stretch/>
        </p:blipFill>
        <p:spPr>
          <a:xfrm>
            <a:off x="3631721" y="4038055"/>
            <a:ext cx="5532419" cy="2666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43D8C-EBE3-4D1B-9D4B-C3AB537283F0}"/>
              </a:ext>
            </a:extLst>
          </p:cNvPr>
          <p:cNvSpPr txBox="1"/>
          <p:nvPr/>
        </p:nvSpPr>
        <p:spPr>
          <a:xfrm>
            <a:off x="-5751" y="5421702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For numerical variables, sort or find max and min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90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883D-A7FD-4767-A9EB-2172AA99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D0E0-DD1A-4AD6-A0B0-EF380516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>
                <a:cs typeface="Calibri"/>
              </a:rPr>
              <a:t>Are values unusual? </a:t>
            </a:r>
          </a:p>
          <a:p>
            <a:pPr marL="457200"/>
            <a:r>
              <a:rPr lang="en-US">
                <a:cs typeface="Calibri"/>
              </a:rPr>
              <a:t>Ages of 100 people, but only ages are 10,20,30,40</a:t>
            </a:r>
          </a:p>
          <a:p>
            <a:pPr marL="457200"/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231BA-D002-40CB-BF5D-9219B8FFF066}"/>
              </a:ext>
            </a:extLst>
          </p:cNvPr>
          <p:cNvSpPr txBox="1"/>
          <p:nvPr/>
        </p:nvSpPr>
        <p:spPr>
          <a:xfrm>
            <a:off x="138023" y="5507966"/>
            <a:ext cx="323203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For numerical variables, </a:t>
            </a:r>
            <a:endParaRPr lang="en-US" dirty="0">
              <a:highlight>
                <a:srgbClr val="FFFF00"/>
              </a:highlight>
              <a:cs typeface="Calibri"/>
            </a:endParaRPr>
          </a:p>
          <a:p>
            <a:pPr algn="ctr"/>
            <a:r>
              <a:rPr lang="en-US" dirty="0">
                <a:highlight>
                  <a:srgbClr val="FFFF00"/>
                </a:highlight>
                <a:cs typeface="Calibri"/>
              </a:rPr>
              <a:t>a histogram would show this if bin count is appropriate</a:t>
            </a:r>
          </a:p>
        </p:txBody>
      </p:sp>
    </p:spTree>
    <p:extLst>
      <p:ext uri="{BB962C8B-B14F-4D97-AF65-F5344CB8AC3E}">
        <p14:creationId xmlns:p14="http://schemas.microsoft.com/office/powerpoint/2010/main" val="2962368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A3DF-578E-4295-90DC-9FADFDC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46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sanity checks for numerical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C63-7C7D-455F-A962-E60C5236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8"/>
            <a:ext cx="11277600" cy="430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cs typeface="Calibri"/>
              </a:rPr>
              <a:t>Values that oscillate (usually temporal variation) </a:t>
            </a:r>
            <a:endParaRPr lang="en-US" sz="4000" i="1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https://en.wikipedia.org/wiki/Diurnal_temperature_variation</a:t>
            </a:r>
          </a:p>
          <a:p>
            <a:r>
              <a:rPr lang="en-US" dirty="0">
                <a:cs typeface="Calibri"/>
                <a:hlinkClick r:id="rId3"/>
              </a:rPr>
              <a:t>https://en.wikipedia.org/wiki/Diurnal_cycle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6531A-4B0C-494D-9536-63E113ACC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9" y="3034600"/>
            <a:ext cx="8379124" cy="3477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45DD6-9F44-4FC0-8985-26A03328FA06}"/>
              </a:ext>
            </a:extLst>
          </p:cNvPr>
          <p:cNvSpPr txBox="1"/>
          <p:nvPr/>
        </p:nvSpPr>
        <p:spPr>
          <a:xfrm>
            <a:off x="1992702" y="6485626"/>
            <a:ext cx="97737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http://notes.medicosnotes.com/2016/05/normal-body-temperature-and-its.html</a:t>
            </a:r>
          </a:p>
        </p:txBody>
      </p:sp>
    </p:spTree>
    <p:extLst>
      <p:ext uri="{BB962C8B-B14F-4D97-AF65-F5344CB8AC3E}">
        <p14:creationId xmlns:p14="http://schemas.microsoft.com/office/powerpoint/2010/main" val="351624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1702-11B2-4B83-A309-AAA2A319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sanity checks for text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5D62-AB4A-4417-BC0C-3DE107A4C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53" y="1825625"/>
            <a:ext cx="11450128" cy="46245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Street Address: 59@4 Thomas Street</a:t>
            </a:r>
          </a:p>
          <a:p>
            <a:r>
              <a:rPr lang="en-US" dirty="0">
                <a:cs typeface="Calibri"/>
              </a:rPr>
              <a:t>Name: Alice, Be#$, Kate</a:t>
            </a:r>
          </a:p>
          <a:p>
            <a:r>
              <a:rPr lang="en-US" dirty="0">
                <a:cs typeface="Calibri"/>
              </a:rPr>
              <a:t>Name: Buck, Robert, 4' cable, Cindy</a:t>
            </a:r>
          </a:p>
          <a:p>
            <a:r>
              <a:rPr lang="en-US" dirty="0">
                <a:cs typeface="Calibri"/>
              </a:rPr>
              <a:t>Categorical: Yes/No/Cats</a:t>
            </a:r>
          </a:p>
          <a:p>
            <a:r>
              <a:rPr lang="en-US" dirty="0">
                <a:cs typeface="Calibri"/>
              </a:rPr>
              <a:t>Lists elements</a:t>
            </a:r>
          </a:p>
          <a:p>
            <a:pPr marL="457200" lvl="1" indent="0"/>
            <a:r>
              <a:rPr lang="en-US" dirty="0">
                <a:cs typeface="Calibri"/>
              </a:rPr>
              <a:t> List of names: ['Bob', 'Mary', 524]</a:t>
            </a:r>
            <a:endParaRPr lang="en-US" dirty="0"/>
          </a:p>
          <a:p>
            <a:pPr marL="457200" lvl="1" indent="0"/>
            <a:r>
              <a:rPr lang="en-US" dirty="0">
                <a:cs typeface="Calibri"/>
              </a:rPr>
              <a:t> List of colors: ['Blue', 'Red', 'Orange', 'Fruit']</a:t>
            </a:r>
          </a:p>
          <a:p>
            <a:pPr marL="457200" lvl="1" indent="0"/>
            <a:r>
              <a:rPr lang="en-US" dirty="0">
                <a:cs typeface="Calibri"/>
              </a:rPr>
              <a:t> List of states: ['Missouri', 'Wisconsin', 'Mexico']</a:t>
            </a:r>
          </a:p>
          <a:p>
            <a:pPr marL="457200" lvl="1" indent="0"/>
            <a:r>
              <a:rPr lang="en-US" dirty="0">
                <a:cs typeface="Calibri"/>
              </a:rPr>
              <a:t> List sizes: </a:t>
            </a:r>
            <a:r>
              <a:rPr lang="en-US" dirty="0" err="1">
                <a:cs typeface="Calibri"/>
              </a:rPr>
              <a:t>len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list_of_days_in_week</a:t>
            </a:r>
            <a:r>
              <a:rPr lang="en-US" dirty="0">
                <a:cs typeface="Calibri"/>
              </a:rPr>
              <a:t>) indicates 9</a:t>
            </a:r>
          </a:p>
          <a:p>
            <a:pPr marL="0" indent="0"/>
            <a:r>
              <a:rPr lang="en-US" dirty="0">
                <a:cs typeface="Calibri"/>
              </a:rPr>
              <a:t> Data that claims to be XML, but is actually JSON</a:t>
            </a:r>
          </a:p>
          <a:p>
            <a:pPr marL="0" indent="0"/>
            <a:r>
              <a:rPr lang="en-US" dirty="0">
                <a:cs typeface="Calibri"/>
              </a:rPr>
              <a:t> Data that claims to be text and is actually binary or otherwise encoded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BCEB-D424-4E92-9B4E-D13B1A85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5" y="4907"/>
            <a:ext cx="11047562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Life before now: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7 years in Air National Guard as F-16 Crew Chief</a:t>
            </a:r>
          </a:p>
        </p:txBody>
      </p:sp>
      <p:pic>
        <p:nvPicPr>
          <p:cNvPr id="4" name="Picture 4" descr="A military plane flying in the sky&#10;&#10;Description generated with high confidence">
            <a:extLst>
              <a:ext uri="{FF2B5EF4-FFF2-40B4-BE49-F238E27FC236}">
                <a16:creationId xmlns:a16="http://schemas.microsoft.com/office/drawing/2014/main" id="{43925563-A1BA-41C3-AB30-9CC35296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3" y="1402431"/>
            <a:ext cx="7516482" cy="5102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0519-00B7-46DB-AF6E-FC69E5162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6" y="6225097"/>
            <a:ext cx="10515600" cy="526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  <a:hlinkClick r:id="rId3"/>
              </a:rPr>
              <a:t>http://datascience.umbc.edu/faculty.php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81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C72A-D1B3-40A1-85B3-FB740885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Review of sanity checks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FE0C-9852-4A4E-AF74-AD728477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Is numerical variable within a bounded range? </a:t>
            </a:r>
            <a:endParaRPr lang="en-US" dirty="0"/>
          </a:p>
          <a:p>
            <a:r>
              <a:rPr lang="en-US" dirty="0">
                <a:cs typeface="Calibri"/>
              </a:rPr>
              <a:t>Variance too wide or not as wide as expected </a:t>
            </a:r>
            <a:endParaRPr lang="en-US" dirty="0"/>
          </a:p>
          <a:p>
            <a:r>
              <a:rPr lang="en-US" dirty="0">
                <a:cs typeface="Calibri"/>
              </a:rPr>
              <a:t>Check units of all columns to make sure they are meaningful </a:t>
            </a:r>
            <a:endParaRPr lang="en-US" dirty="0"/>
          </a:p>
          <a:p>
            <a:r>
              <a:rPr lang="en-US" dirty="0">
                <a:cs typeface="Calibri"/>
              </a:rPr>
              <a:t>Are values non-sensical? 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Are values unusual? </a:t>
            </a:r>
            <a:endParaRPr lang="en-US"/>
          </a:p>
          <a:p>
            <a:r>
              <a:rPr lang="en-US" dirty="0">
                <a:cs typeface="Calibri"/>
              </a:rPr>
              <a:t>Values that oscillate (usually temporal variation) </a:t>
            </a:r>
            <a:endParaRPr lang="en-US" dirty="0"/>
          </a:p>
          <a:p>
            <a:r>
              <a:rPr lang="en-US" dirty="0">
                <a:cs typeface="Calibri"/>
              </a:rPr>
              <a:t>Text anomalies</a:t>
            </a:r>
            <a:endParaRPr lang="en-US" dirty="0"/>
          </a:p>
        </p:txBody>
      </p:sp>
      <p:pic>
        <p:nvPicPr>
          <p:cNvPr id="4" name="Picture 4" descr="A picture containing person, object&#10;&#10;Description generated with high confidence">
            <a:extLst>
              <a:ext uri="{FF2B5EF4-FFF2-40B4-BE49-F238E27FC236}">
                <a16:creationId xmlns:a16="http://schemas.microsoft.com/office/drawing/2014/main" id="{F6BC64F5-5250-4656-83E0-495CE794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43" y="359648"/>
            <a:ext cx="4109049" cy="27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8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3697-3A98-49BC-9D62-8EF41C2B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Check-in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2116-8FC0-4D27-B73C-7D0C7EB9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Find a partner you haven't talked with previously (or at least recently)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Talk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Explain to your partner two things you learned (or confirmed) during this class</a:t>
            </a:r>
            <a:endParaRPr lang="en-US" dirty="0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725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F09C577-F0F6-4B11-BC28-355A1C8D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61" b="-339"/>
          <a:stretch/>
        </p:blipFill>
        <p:spPr>
          <a:xfrm>
            <a:off x="4753155" y="1025460"/>
            <a:ext cx="6252245" cy="54972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E46A-2211-4B8A-BEE3-F351EFDD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23" y="91985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600" dirty="0">
                <a:cs typeface="Calibri"/>
              </a:rPr>
              <a:t>All done</a:t>
            </a:r>
          </a:p>
        </p:txBody>
      </p:sp>
    </p:spTree>
    <p:extLst>
      <p:ext uri="{BB962C8B-B14F-4D97-AF65-F5344CB8AC3E}">
        <p14:creationId xmlns:p14="http://schemas.microsoft.com/office/powerpoint/2010/main" val="726254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in a field&#10;&#10;Description generated with high confidence">
            <a:extLst>
              <a:ext uri="{FF2B5EF4-FFF2-40B4-BE49-F238E27FC236}">
                <a16:creationId xmlns:a16="http://schemas.microsoft.com/office/drawing/2014/main" id="{D7E2D1A4-3194-432A-8E2B-41FE4857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2" y="-4438"/>
            <a:ext cx="8335992" cy="68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6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B0FA-E8CE-47E0-9E21-AC5F873D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be a successful data scientist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F352-78FA-4FCB-8AE1-D95AF4A2C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Have multiple projects active at all times (though not too many)</a:t>
            </a:r>
          </a:p>
          <a:p>
            <a:pPr lvl="1"/>
            <a:r>
              <a:rPr lang="en-US">
                <a:cs typeface="Calibri"/>
              </a:rPr>
              <a:t>Be able to split attention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Enables cross pollination of ideas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If something fails/is waiting/terminates, you can switch to something else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Don't spread yourself too thinly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Deliver results early and often</a:t>
            </a:r>
          </a:p>
          <a:p>
            <a:pPr lvl="1"/>
            <a:r>
              <a:rPr lang="en-US">
                <a:cs typeface="Calibri"/>
              </a:rPr>
              <a:t>Constant dialog and feedback </a:t>
            </a:r>
          </a:p>
          <a:p>
            <a:pPr lvl="1"/>
            <a:r>
              <a:rPr lang="en-US">
                <a:cs typeface="Calibri"/>
              </a:rPr>
              <a:t>Be able to explain value to organization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60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6286-666D-4D59-81AC-871F509D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verify file consistency: check sums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5CA0-1862-4EB8-AC49-B979CE53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  <a:hlinkClick r:id="rId2"/>
              </a:rPr>
              <a:t>https://en.wikipedia.org/wiki/MD5#MD5_hashes</a:t>
            </a:r>
            <a:endParaRPr lang="en-US">
              <a:cs typeface="Calibri"/>
            </a:endParaRPr>
          </a:p>
          <a:p>
            <a:r>
              <a:rPr lang="en-US" sz="3000" dirty="0">
                <a:cs typeface="Calibri"/>
                <a:hlinkClick r:id="rId3"/>
              </a:rPr>
              <a:t>https://en.wikipedia.org/wiki/Checksum</a:t>
            </a:r>
            <a:endParaRPr lang="en-US" dirty="0"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hashlib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def md5(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hash_md5 = hashlib.md5()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 with open(</a:t>
            </a:r>
            <a:r>
              <a:rPr lang="en-US" dirty="0" err="1">
                <a:latin typeface="Courier New"/>
                <a:cs typeface="Courier New"/>
              </a:rPr>
              <a:t>fname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rb</a:t>
            </a:r>
            <a:r>
              <a:rPr lang="en-US" dirty="0">
                <a:latin typeface="Courier New"/>
                <a:cs typeface="Courier New"/>
              </a:rPr>
              <a:t>") as f: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 return hash_md5.hexdigest()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       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md5(filename)</a:t>
            </a:r>
          </a:p>
        </p:txBody>
      </p:sp>
    </p:spTree>
    <p:extLst>
      <p:ext uri="{BB962C8B-B14F-4D97-AF65-F5344CB8AC3E}">
        <p14:creationId xmlns:p14="http://schemas.microsoft.com/office/powerpoint/2010/main" val="4206219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D205-5057-479B-93BB-3A8AE46D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Activity: 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ordering of activities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8F43-39EC-4CFD-89D3-1B80A1387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Activity: ordering of activities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Automation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359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cs typeface="Calibri"/>
              </a:rPr>
              <a:t>Remember what number you are</a:t>
            </a:r>
          </a:p>
          <a:p>
            <a:r>
              <a:rPr lang="en-US" dirty="0">
                <a:cs typeface="Calibri"/>
              </a:rPr>
              <a:t>Form a group of other people who have the same number</a:t>
            </a:r>
          </a:p>
          <a:p>
            <a:r>
              <a:rPr lang="en-US">
                <a:cs typeface="Calibri"/>
              </a:rPr>
              <a:t>Each group of gets one set of "activities" that are part of your job as a </a:t>
            </a:r>
            <a:r>
              <a:rPr lang="en-US" dirty="0">
                <a:cs typeface="Calibri"/>
              </a:rPr>
              <a:t>data scientist</a:t>
            </a:r>
          </a:p>
          <a:p>
            <a:r>
              <a:rPr lang="en-US" dirty="0">
                <a:cs typeface="Calibri"/>
              </a:rPr>
              <a:t>As a group, sort the activities into a prioritized list</a:t>
            </a:r>
          </a:p>
        </p:txBody>
      </p:sp>
    </p:spTree>
    <p:extLst>
      <p:ext uri="{BB962C8B-B14F-4D97-AF65-F5344CB8AC3E}">
        <p14:creationId xmlns:p14="http://schemas.microsoft.com/office/powerpoint/2010/main" val="67749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Calibri Light"/>
              </a:rPr>
              <a:t>Activity</a:t>
            </a:r>
            <a:r>
              <a:rPr lang="en-US" dirty="0">
                <a:cs typeface="Calibri Light"/>
              </a:rPr>
              <a:t>: ordering of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Remember what number you are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Form a group of other people who have the same number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Each group of gets a set of "activities" that are part of your job as a data scientist</a:t>
            </a:r>
          </a:p>
          <a:p>
            <a:r>
              <a:rPr lang="en-US" dirty="0">
                <a:solidFill>
                  <a:schemeClr val="accent3"/>
                </a:solidFill>
                <a:cs typeface="Calibri"/>
              </a:rPr>
              <a:t>As a group, sort the activities into a prioritized list</a:t>
            </a:r>
          </a:p>
          <a:p>
            <a:r>
              <a:rPr lang="en-US" dirty="0"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cs typeface="Calibri"/>
              </a:rPr>
              <a:t>Are there any activities than can be done concurrently?</a:t>
            </a:r>
          </a:p>
        </p:txBody>
      </p:sp>
    </p:spTree>
    <p:extLst>
      <p:ext uri="{BB962C8B-B14F-4D97-AF65-F5344CB8AC3E}">
        <p14:creationId xmlns:p14="http://schemas.microsoft.com/office/powerpoint/2010/main" val="842331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D262-9BB3-406B-8D48-A557A9EE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2"/>
                </a:solidFill>
                <a:cs typeface="Calibri Light"/>
              </a:rPr>
              <a:t>Activity</a:t>
            </a:r>
            <a:r>
              <a:rPr lang="en-US" dirty="0">
                <a:solidFill>
                  <a:schemeClr val="bg2"/>
                </a:solidFill>
                <a:cs typeface="Calibri Light"/>
              </a:rPr>
              <a:t>: ordering of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13F-3D86-42E5-8927-A0E533A0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cs typeface="Calibri"/>
              </a:rPr>
              <a:t>Count off by 5 (1, 2, 3, 4, 5, 1, 2, 3, 4, 5, 1, 2, 3, …)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Remember what number you are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Form a group of other people who have the same number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Each group of gets a set of "activities" that are part of your job as a data scientist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As a group, sort the activities into a prioritized list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As a group, describe to the class the first 6 activities you selected</a:t>
            </a: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Are there any activities than can be done concurrently?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3756E-6565-4D35-9BBF-B08E2E243121}"/>
              </a:ext>
            </a:extLst>
          </p:cNvPr>
          <p:cNvSpPr txBox="1"/>
          <p:nvPr/>
        </p:nvSpPr>
        <p:spPr>
          <a:xfrm>
            <a:off x="528041" y="409232"/>
            <a:ext cx="11369614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/>
              <a:t>As a</a:t>
            </a:r>
            <a:r>
              <a:rPr lang="en-US" sz="6000" dirty="0">
                <a:cs typeface="Calibri"/>
              </a:rPr>
              <a:t> data scientist, 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prioritize activities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negotiate priorities with other data scientists</a:t>
            </a:r>
          </a:p>
          <a:p>
            <a:pPr marL="285750" indent="-285750">
              <a:buFont typeface="Arial"/>
              <a:buChar char="•"/>
            </a:pPr>
            <a:r>
              <a:rPr lang="en-US" sz="6000" dirty="0">
                <a:cs typeface="Calibri"/>
              </a:rPr>
              <a:t>You will need to justify your prioritization to stakeholders</a:t>
            </a:r>
          </a:p>
        </p:txBody>
      </p:sp>
    </p:spTree>
    <p:extLst>
      <p:ext uri="{BB962C8B-B14F-4D97-AF65-F5344CB8AC3E}">
        <p14:creationId xmlns:p14="http://schemas.microsoft.com/office/powerpoint/2010/main" val="32452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floor, computer, electronics&#10;&#10;Description generated with very high confidence">
            <a:extLst>
              <a:ext uri="{FF2B5EF4-FFF2-40B4-BE49-F238E27FC236}">
                <a16:creationId xmlns:a16="http://schemas.microsoft.com/office/drawing/2014/main" id="{ADB13988-19F7-4E91-9437-D1B3C8A7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7" y="1638154"/>
            <a:ext cx="7387086" cy="4933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3BCEB-D424-4E92-9B4E-D13B1A85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Life before now: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PhD in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0519-00B7-46DB-AF6E-FC69E5162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181" y="6009436"/>
            <a:ext cx="10515600" cy="699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  <a:hlinkClick r:id="rId3"/>
              </a:rPr>
              <a:t>http://datascience.umbc.edu/faculty.php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875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552C1-22CD-477C-AEE8-717F62B2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Automation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8AC72-0DC7-402D-B46C-94290CDA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About me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Software in Data Science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Negotiation with data owners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Sanity checks</a:t>
            </a:r>
            <a:endParaRPr lang="en-US" sz="2400" strike="sngStrike" dirty="0">
              <a:cs typeface="Calibri"/>
            </a:endParaRPr>
          </a:p>
          <a:p>
            <a:r>
              <a:rPr lang="en-US" sz="2400" strike="sngStrike" dirty="0">
                <a:solidFill>
                  <a:srgbClr val="000000"/>
                </a:solidFill>
                <a:cs typeface="Calibri"/>
              </a:rPr>
              <a:t>Activity: ordering of activities</a:t>
            </a:r>
            <a:endParaRPr lang="en-US" sz="2400" strike="sngStrike" dirty="0"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Automation</a:t>
            </a:r>
            <a:endParaRPr lang="en-US" sz="24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381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0B37-81E2-49DF-A3D9-BFBAAC3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figure out what to automate?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92EA-DBDF-4661-A0FD-D9C1EA32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What's </a:t>
            </a:r>
            <a:r>
              <a:rPr lang="en-US" dirty="0" err="1">
                <a:cs typeface="Calibri"/>
              </a:rPr>
              <a:t>repetative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What's taking a long time?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Record what you're doing, then analyze logs</a:t>
            </a:r>
          </a:p>
          <a:p>
            <a:r>
              <a:rPr lang="en-US" dirty="0">
                <a:cs typeface="Calibri"/>
              </a:rPr>
              <a:t>https://en.wikipedia.org/wiki/Quantified_self</a:t>
            </a:r>
          </a:p>
        </p:txBody>
      </p:sp>
    </p:spTree>
    <p:extLst>
      <p:ext uri="{BB962C8B-B14F-4D97-AF65-F5344CB8AC3E}">
        <p14:creationId xmlns:p14="http://schemas.microsoft.com/office/powerpoint/2010/main" val="1575007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cs typeface="Calibri"/>
              </a:rPr>
              <a:t>Email (</a:t>
            </a:r>
            <a:r>
              <a:rPr lang="en-US" dirty="0">
                <a:cs typeface="Calibri"/>
                <a:hlinkClick r:id="rId2"/>
              </a:rPr>
              <a:t>ad hoc</a:t>
            </a:r>
            <a:r>
              <a:rPr lang="en-US" dirty="0">
                <a:cs typeface="Calibri"/>
              </a:rPr>
              <a:t> or scheduled), text messages</a:t>
            </a:r>
          </a:p>
          <a:p>
            <a:r>
              <a:rPr lang="en-US" dirty="0">
                <a:cs typeface="Calibri"/>
              </a:rPr>
              <a:t>Presentations, i.e. </a:t>
            </a:r>
            <a:r>
              <a:rPr lang="en-US" dirty="0" err="1">
                <a:cs typeface="Calibri"/>
              </a:rPr>
              <a:t>Powerpoint</a:t>
            </a:r>
            <a:endParaRPr lang="en-US" dirty="0" err="1"/>
          </a:p>
          <a:p>
            <a:r>
              <a:rPr lang="en-US" dirty="0">
                <a:cs typeface="Calibri"/>
              </a:rPr>
              <a:t>Data, i.e. Excel, in a directory </a:t>
            </a:r>
          </a:p>
          <a:p>
            <a:r>
              <a:rPr lang="en-US" dirty="0">
                <a:cs typeface="Calibri"/>
              </a:rPr>
              <a:t>Analytics, i.e. programs written in Python (i.e. in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Notebooks)</a:t>
            </a:r>
          </a:p>
          <a:p>
            <a:r>
              <a:rPr lang="en-US" dirty="0"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cs typeface="Calibri"/>
              </a:rPr>
              <a:t>Web pages (may be interactive)</a:t>
            </a:r>
          </a:p>
        </p:txBody>
      </p:sp>
    </p:spTree>
    <p:extLst>
      <p:ext uri="{BB962C8B-B14F-4D97-AF65-F5344CB8AC3E}">
        <p14:creationId xmlns:p14="http://schemas.microsoft.com/office/powerpoint/2010/main" val="2552672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391-0335-4904-8664-3BB0331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723297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Ways to exchange data with 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377-46E7-42F8-87FE-893EDB3A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Verbal (in person, meetings, phone calls, video chat)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Email (ad hoc or scheduled), text messages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Presentations, i.e.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Powerpoint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Data, i.e. Excel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Analytics, i.e. programs written in Python (i.e. in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Calibri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 Notebooks)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Written documents , i.e. PDFs, DOCX (may also contain images and tables)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"/>
              </a:rPr>
              <a:t>Web pages (may be interactive)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5AEAE-09F0-4990-8E83-524D90E0A9EE}"/>
              </a:ext>
            </a:extLst>
          </p:cNvPr>
          <p:cNvSpPr txBox="1"/>
          <p:nvPr/>
        </p:nvSpPr>
        <p:spPr>
          <a:xfrm>
            <a:off x="91746" y="1762888"/>
            <a:ext cx="11398367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If</a:t>
            </a:r>
            <a:r>
              <a:rPr lang="en-US" sz="6600" b="1" dirty="0">
                <a:cs typeface="Calibri"/>
              </a:rPr>
              <a:t> you only know how to manually use each of these channels, scalability of your impact is limited</a:t>
            </a:r>
          </a:p>
        </p:txBody>
      </p:sp>
    </p:spTree>
    <p:extLst>
      <p:ext uri="{BB962C8B-B14F-4D97-AF65-F5344CB8AC3E}">
        <p14:creationId xmlns:p14="http://schemas.microsoft.com/office/powerpoint/2010/main" val="956962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ACD4-91A0-4C76-981F-9F6791B5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email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F442-966B-4630-A691-14A20B62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cs typeface="Calibri"/>
              </a:rPr>
              <a:t>http://127.0.0.1:8888/tree/send_email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058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10B7-AFDD-483C-8301-5EE0D4C8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Send text messages via email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7F4C-D0B4-4604-9799-93BDC087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Use </a:t>
            </a:r>
            <a:r>
              <a:rPr lang="en-US" dirty="0">
                <a:cs typeface="Calibri"/>
                <a:hlinkClick r:id="rId2"/>
              </a:rPr>
              <a:t>SMS gateway domain</a:t>
            </a:r>
            <a:endParaRPr lang="en-US" dirty="0">
              <a:hlinkClick r:id="rId2"/>
            </a:endParaRPr>
          </a:p>
          <a:p>
            <a:r>
              <a:rPr lang="en-US" dirty="0">
                <a:cs typeface="Calibri"/>
              </a:rPr>
              <a:t>Depends on service provider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8977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8CF0791-EFBE-4FEB-B555-0408A4BF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79" y="6460"/>
            <a:ext cx="10003766" cy="7506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97E87-8B0C-45FE-B310-7B93BD28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40" y="4060106"/>
            <a:ext cx="10944224" cy="287831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cs typeface="Calibri Light"/>
              </a:rPr>
              <a:t>One thing you learned, </a:t>
            </a:r>
            <a:br>
              <a:rPr lang="en-US" sz="6600" dirty="0">
                <a:solidFill>
                  <a:schemeClr val="bg1"/>
                </a:solidFill>
                <a:cs typeface="Calibri Light"/>
              </a:rPr>
            </a:br>
            <a:r>
              <a:rPr lang="en-US" sz="6600" dirty="0">
                <a:solidFill>
                  <a:schemeClr val="bg1"/>
                </a:solidFill>
                <a:cs typeface="Calibri Light"/>
              </a:rPr>
              <a:t>One aspect that was not clear</a:t>
            </a:r>
          </a:p>
        </p:txBody>
      </p:sp>
    </p:spTree>
    <p:extLst>
      <p:ext uri="{BB962C8B-B14F-4D97-AF65-F5344CB8AC3E}">
        <p14:creationId xmlns:p14="http://schemas.microsoft.com/office/powerpoint/2010/main" val="1477416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5D4D-93B0-42CF-9B56-D95D5434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Uncategorized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B1A1-20CB-43F8-BD93-AF89E3D1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3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D6CD-CED3-4AF5-A5D4-2165C670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Buzzwords as indicators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E275A-7F1B-4C35-A02E-91F52EF32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15603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b="1" dirty="0">
                <a:cs typeface="Calibri"/>
              </a:rPr>
              <a:t>The Cloud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2"/>
              </a:rPr>
              <a:t>Machine Learning</a:t>
            </a:r>
            <a:endParaRPr lang="en-US" dirty="0">
              <a:cs typeface="Calibri"/>
              <a:hlinkClick r:id="rId2"/>
            </a:endParaRPr>
          </a:p>
          <a:p>
            <a:pPr marL="0" indent="0"/>
            <a:r>
              <a:rPr lang="en-US" b="1" dirty="0">
                <a:cs typeface="Calibri"/>
              </a:rPr>
              <a:t>Artificial Intelligence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3"/>
              </a:rPr>
              <a:t>Big Data</a:t>
            </a:r>
            <a:endParaRPr lang="en-US" dirty="0">
              <a:cs typeface="Calibri"/>
              <a:hlinkClick r:id="rId3"/>
            </a:endParaRPr>
          </a:p>
          <a:p>
            <a:pPr marL="0" indent="0"/>
            <a:r>
              <a:rPr lang="en-US" b="1" dirty="0">
                <a:cs typeface="Calibri"/>
              </a:rPr>
              <a:t>Predictive Modeling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  <a:hlinkClick r:id="rId4"/>
              </a:rPr>
              <a:t>Labeled Data</a:t>
            </a:r>
            <a:endParaRPr lang="en-US" dirty="0">
              <a:cs typeface="Calibri"/>
              <a:hlinkClick r:id="rId4"/>
            </a:endParaRPr>
          </a:p>
          <a:p>
            <a:pPr marL="0" indent="0"/>
            <a:endParaRPr lang="en-US" b="1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866399-6384-4C49-8508-6C815AD78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15603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  <a:hlinkClick r:id="rId5"/>
              </a:rPr>
              <a:t>EDA</a:t>
            </a:r>
          </a:p>
          <a:p>
            <a:r>
              <a:rPr lang="en-US" dirty="0">
                <a:cs typeface="Calibri"/>
                <a:hlinkClick r:id="rId6"/>
              </a:rPr>
              <a:t>ETL</a:t>
            </a:r>
          </a:p>
          <a:p>
            <a:pPr marL="0" indent="0"/>
            <a:r>
              <a:rPr lang="en-US" b="1" dirty="0">
                <a:cs typeface="Calibri"/>
              </a:rPr>
              <a:t>Training models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</a:rPr>
              <a:t>Deep Neural Network</a:t>
            </a:r>
            <a:endParaRPr lang="en-US" dirty="0">
              <a:cs typeface="Calibri"/>
            </a:endParaRPr>
          </a:p>
          <a:p>
            <a:pPr marL="0" indent="0"/>
            <a:r>
              <a:rPr lang="en-US" b="1" dirty="0">
                <a:cs typeface="Calibri"/>
              </a:rPr>
              <a:t>Moonshot</a:t>
            </a:r>
          </a:p>
          <a:p>
            <a:pPr marL="0" indent="0"/>
            <a:r>
              <a:rPr lang="en-US" b="1" dirty="0">
                <a:cs typeface="Calibri"/>
              </a:rPr>
              <a:t>Structured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3298B-8C79-4F82-BE0C-43ABA92E62B5}"/>
              </a:ext>
            </a:extLst>
          </p:cNvPr>
          <p:cNvSpPr txBox="1"/>
          <p:nvPr/>
        </p:nvSpPr>
        <p:spPr>
          <a:xfrm>
            <a:off x="4408098" y="5781136"/>
            <a:ext cx="564742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Ben's claim</a:t>
            </a:r>
            <a:r>
              <a:rPr lang="en-US" dirty="0"/>
              <a:t>: these</a:t>
            </a:r>
            <a:r>
              <a:rPr lang="en-US" dirty="0">
                <a:cs typeface="Calibri"/>
              </a:rPr>
              <a:t> words are not used by normal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19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91CF01-AC40-4A02-B0B3-785B571B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do you mean by that phrase?</a:t>
            </a:r>
          </a:p>
          <a:p>
            <a:pPr lvl="1"/>
            <a:r>
              <a:rPr lang="en-US" dirty="0">
                <a:cs typeface="Calibri"/>
              </a:rPr>
              <a:t>Is the definition shared by speaker and audience?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an example of that?</a:t>
            </a:r>
            <a:endParaRPr lang="en-US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What is the speaker's depth of experience?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is the speaker's expectation of the audience?</a:t>
            </a:r>
          </a:p>
          <a:p>
            <a:pPr lvl="1"/>
            <a:r>
              <a:rPr lang="en-US" dirty="0">
                <a:cs typeface="Calibri"/>
              </a:rPr>
              <a:t>What depth is expected for audience?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3DE1A4-365B-4969-AB97-A6168E8B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Question the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6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2BA-5316-4C69-B8C2-2D6D5EA6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Science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772E-FFED-4A99-A801-A3787765BA7C}"/>
              </a:ext>
            </a:extLst>
          </p:cNvPr>
          <p:cNvSpPr txBox="1"/>
          <p:nvPr/>
        </p:nvSpPr>
        <p:spPr>
          <a:xfrm>
            <a:off x="2725948" y="1683588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Observation</a:t>
            </a:r>
          </a:p>
          <a:p>
            <a:pPr algn="ctr"/>
            <a:r>
              <a:rPr lang="en-US" sz="2800">
                <a:cs typeface="Calibri"/>
              </a:rPr>
              <a:t>= Data    </a:t>
            </a:r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C709-0C7A-4AB3-8DCE-59C153B4DD02}"/>
              </a:ext>
            </a:extLst>
          </p:cNvPr>
          <p:cNvSpPr txBox="1"/>
          <p:nvPr/>
        </p:nvSpPr>
        <p:spPr>
          <a:xfrm>
            <a:off x="5313872" y="2733134"/>
            <a:ext cx="420969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  <a:r>
              <a:rPr lang="en-US" sz="2800" dirty="0">
                <a:cs typeface="Calibri"/>
              </a:rPr>
              <a:t> about relations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D3FE-87CC-4193-89FC-C3DB216AA1E7}"/>
              </a:ext>
            </a:extLst>
          </p:cNvPr>
          <p:cNvSpPr txBox="1"/>
          <p:nvPr/>
        </p:nvSpPr>
        <p:spPr>
          <a:xfrm>
            <a:off x="6535947" y="4357778"/>
            <a:ext cx="512984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Model</a:t>
            </a:r>
            <a:r>
              <a:rPr lang="en-US" sz="2800">
                <a:cs typeface="Calibri"/>
              </a:rPr>
              <a:t> = a story using math</a:t>
            </a:r>
          </a:p>
          <a:p>
            <a:r>
              <a:rPr lang="en-US" sz="2800">
                <a:cs typeface="Calibri"/>
              </a:rPr>
              <a:t>                to describe relations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                in the data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4C949-F0E5-4443-A462-C3644C0D9EE2}"/>
              </a:ext>
            </a:extLst>
          </p:cNvPr>
          <p:cNvSpPr txBox="1"/>
          <p:nvPr/>
        </p:nvSpPr>
        <p:spPr>
          <a:xfrm>
            <a:off x="1877683" y="5047891"/>
            <a:ext cx="373523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Prediction</a:t>
            </a:r>
          </a:p>
          <a:p>
            <a:pPr algn="ctr"/>
            <a:r>
              <a:rPr lang="en-US" sz="2800">
                <a:cs typeface="Calibri"/>
              </a:rPr>
              <a:t>= based on assumptions</a:t>
            </a:r>
            <a:endParaRPr lang="en-US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F45EC-49BD-4A36-941D-ED325A3B155D}"/>
              </a:ext>
            </a:extLst>
          </p:cNvPr>
          <p:cNvSpPr txBox="1"/>
          <p:nvPr/>
        </p:nvSpPr>
        <p:spPr>
          <a:xfrm>
            <a:off x="1144437" y="2747514"/>
            <a:ext cx="4324709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Test</a:t>
            </a:r>
            <a:endParaRPr lang="en-US"/>
          </a:p>
          <a:p>
            <a:r>
              <a:rPr lang="en-US" sz="2800">
                <a:cs typeface="Calibri"/>
              </a:rPr>
              <a:t>= (in)validate assumptions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079298-BBEA-4A11-85B0-917D7D7B160C}"/>
              </a:ext>
            </a:extLst>
          </p:cNvPr>
          <p:cNvSpPr/>
          <p:nvPr/>
        </p:nvSpPr>
        <p:spPr>
          <a:xfrm rot="1200000">
            <a:off x="5117966" y="21155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92A0A8-5F64-4105-A747-D6382E19DE2F}"/>
              </a:ext>
            </a:extLst>
          </p:cNvPr>
          <p:cNvSpPr/>
          <p:nvPr/>
        </p:nvSpPr>
        <p:spPr>
          <a:xfrm rot="3780000">
            <a:off x="6670721" y="3481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61CA5A-4329-4B51-A292-8E6303BE516B}"/>
              </a:ext>
            </a:extLst>
          </p:cNvPr>
          <p:cNvSpPr/>
          <p:nvPr/>
        </p:nvSpPr>
        <p:spPr>
          <a:xfrm rot="9000000">
            <a:off x="5362381" y="48041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CA5E5-73BE-42BB-82B3-8938E0864FAD}"/>
              </a:ext>
            </a:extLst>
          </p:cNvPr>
          <p:cNvSpPr/>
          <p:nvPr/>
        </p:nvSpPr>
        <p:spPr>
          <a:xfrm rot="13860000">
            <a:off x="1739286" y="4114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206E8A-9FC6-44F9-8C9F-CBDD62D7E6BA}"/>
              </a:ext>
            </a:extLst>
          </p:cNvPr>
          <p:cNvSpPr/>
          <p:nvPr/>
        </p:nvSpPr>
        <p:spPr>
          <a:xfrm rot="19140000">
            <a:off x="2069963" y="2000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26D5-653F-4502-A03E-2738D148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>
                <a:cs typeface="Calibri Light"/>
              </a:rPr>
              <a:t>Lesson</a:t>
            </a:r>
            <a:r>
              <a:rPr lang="en-US" sz="3600">
                <a:cs typeface="Calibri Light"/>
              </a:rPr>
              <a:t>: Simply trusting data leads to invalid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85DA-19E1-43BD-AD6A-584A1021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Consistently question your data and your own analysis</a:t>
            </a:r>
          </a:p>
          <a:p>
            <a:r>
              <a:rPr lang="en-US" dirty="0">
                <a:cs typeface="Calibri"/>
              </a:rPr>
              <a:t>Investigate how data was collected, by whom, for what purpose</a:t>
            </a:r>
          </a:p>
          <a:p>
            <a:r>
              <a:rPr lang="en-US" dirty="0">
                <a:cs typeface="Calibri"/>
              </a:rPr>
              <a:t>Additional data often helps. Can relevant data be gathered?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441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A423-9EA4-44B3-ADB5-A852AD85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More data ≠ More better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0A41-A572-462B-A0D1-F2765062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Given a sufficient number of random columns of numerical data,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 correlation will appear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Is there a reason to expect that two variables are correlated?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Competing hypotheses need to include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>
                <a:cs typeface="Calibri"/>
              </a:rPr>
              <a:t>the </a:t>
            </a:r>
            <a:r>
              <a:rPr lang="en-US" dirty="0">
                <a:cs typeface="Calibri"/>
                <a:hlinkClick r:id="rId3"/>
              </a:rPr>
              <a:t>Null hypothesis</a:t>
            </a:r>
            <a:r>
              <a:rPr lang="en-US">
                <a:cs typeface="Calibri"/>
              </a:rPr>
              <a:t> = no correlation exists for two observations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4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5524-9D46-4555-98BE-D6A24E5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improve quicker: record your mistakes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097C-CC73-432B-A09A-5258936B2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Observe the mistake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What were the circumstances of the mistake?</a:t>
            </a:r>
          </a:p>
          <a:p>
            <a:pPr marL="914400" lvl="1"/>
            <a:r>
              <a:rPr lang="en-US" dirty="0">
                <a:cs typeface="Calibri"/>
              </a:rPr>
              <a:t>Date</a:t>
            </a:r>
          </a:p>
          <a:p>
            <a:pPr marL="914400" lvl="1"/>
            <a:r>
              <a:rPr lang="en-US" dirty="0">
                <a:cs typeface="Calibri"/>
              </a:rPr>
              <a:t>Time of day</a:t>
            </a:r>
          </a:p>
          <a:p>
            <a:pPr marL="914400" lvl="1"/>
            <a:r>
              <a:rPr lang="en-US" dirty="0">
                <a:cs typeface="Calibri"/>
              </a:rPr>
              <a:t>Sleepiness</a:t>
            </a:r>
          </a:p>
          <a:p>
            <a:pPr marL="914400" lvl="1"/>
            <a:r>
              <a:rPr lang="en-US" dirty="0">
                <a:cs typeface="Calibri"/>
              </a:rPr>
              <a:t>Hunger</a:t>
            </a:r>
          </a:p>
          <a:p>
            <a:pPr marL="914400" lvl="1"/>
            <a:r>
              <a:rPr lang="en-US" dirty="0">
                <a:cs typeface="Calibri"/>
              </a:rPr>
              <a:t>Emotional state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What mechanisms will you implement or what behavior will you change to prevent future mistakes?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Occasionally review your mistake log</a:t>
            </a:r>
          </a:p>
        </p:txBody>
      </p:sp>
    </p:spTree>
    <p:extLst>
      <p:ext uri="{BB962C8B-B14F-4D97-AF65-F5344CB8AC3E}">
        <p14:creationId xmlns:p14="http://schemas.microsoft.com/office/powerpoint/2010/main" val="158447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0E091B91-B01E-467D-BFBA-DF08C6FD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3" y="12580"/>
            <a:ext cx="10938293" cy="68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4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21571</Words>
  <Application>Microsoft Office PowerPoint</Application>
  <PresentationFormat>Widescreen</PresentationFormat>
  <Paragraphs>4337</Paragraphs>
  <Slides>82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Welcome to Data 601</vt:lpstr>
      <vt:lpstr>Outcomes for this evening</vt:lpstr>
      <vt:lpstr>Expectations</vt:lpstr>
      <vt:lpstr>Warnock's dilemma adapted for lecture</vt:lpstr>
      <vt:lpstr>About me</vt:lpstr>
      <vt:lpstr>Life before now: 7 years in Air National Guard as F-16 Crew Chief</vt:lpstr>
      <vt:lpstr>Life before now: PhD in Physics</vt:lpstr>
      <vt:lpstr>How to Science</vt:lpstr>
      <vt:lpstr>PowerPoint Presentation</vt:lpstr>
      <vt:lpstr>PowerPoint Presentation</vt:lpstr>
      <vt:lpstr>Relevance of folklore in Data Science</vt:lpstr>
      <vt:lpstr>What does a data scientist do all day?</vt:lpstr>
      <vt:lpstr>PowerPoint Presentation</vt:lpstr>
      <vt:lpstr>Emotions in Data Science</vt:lpstr>
      <vt:lpstr>Working in government</vt:lpstr>
      <vt:lpstr>Working in government</vt:lpstr>
      <vt:lpstr>Application of Science benefits Decision makers</vt:lpstr>
      <vt:lpstr>Data Science doesn't always win</vt:lpstr>
      <vt:lpstr>Make a claim, Test the claim</vt:lpstr>
      <vt:lpstr>Knowledge gain through Data Science is an investment</vt:lpstr>
      <vt:lpstr>Small challenges with not much data</vt:lpstr>
      <vt:lpstr>Even with limited investment,  Science is still useful</vt:lpstr>
      <vt:lpstr>Hard task in Science: Reproducibility</vt:lpstr>
      <vt:lpstr>Example reasons why reproducibility fails</vt:lpstr>
      <vt:lpstr>Software in Data Science</vt:lpstr>
      <vt:lpstr>Design your approach to solving the problem</vt:lpstr>
      <vt:lpstr>Pro-tip: Offline Program Design</vt:lpstr>
      <vt:lpstr>Survey of "standard" software  for Data Science</vt:lpstr>
      <vt:lpstr>Psychological consequences of diversity</vt:lpstr>
      <vt:lpstr>Psychological consequences of diversity</vt:lpstr>
      <vt:lpstr>I Simplify by focusing on just Python</vt:lpstr>
      <vt:lpstr>Survey of "standard" Python packages for Data Science</vt:lpstr>
      <vt:lpstr>Virtues of a  Data Scientist</vt:lpstr>
      <vt:lpstr>Complex commands do not just appear; I iteratively discover commands</vt:lpstr>
      <vt:lpstr>I use free software and free data</vt:lpstr>
      <vt:lpstr>Data Science is more than Math and Software</vt:lpstr>
      <vt:lpstr>Iterating with customers</vt:lpstr>
      <vt:lpstr>Customer didn't think it was possible, so they didn't bother asking </vt:lpstr>
      <vt:lpstr>Consequences of Exploration</vt:lpstr>
      <vt:lpstr>Activity: Negotiation with  data owners</vt:lpstr>
      <vt:lpstr>PowerPoint Presentation</vt:lpstr>
      <vt:lpstr>Working with data owners</vt:lpstr>
      <vt:lpstr>Role play activity: negotiating to find fear/hope</vt:lpstr>
      <vt:lpstr>Role play activity: negotiating to find fear/hope</vt:lpstr>
      <vt:lpstr>(Activity) Negotiation with partner</vt:lpstr>
      <vt:lpstr>Sanity checks</vt:lpstr>
      <vt:lpstr>Cleaning data is an investment</vt:lpstr>
      <vt:lpstr>CSV quiz</vt:lpstr>
      <vt:lpstr>PowerPoint Presentation</vt:lpstr>
      <vt:lpstr>PowerPoint Presentation</vt:lpstr>
      <vt:lpstr>"Unreasonable" Parsing</vt:lpstr>
      <vt:lpstr>Be Skeptical; Don't trust your data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sanity checks for numerical variables</vt:lpstr>
      <vt:lpstr>Example sanity checks for text</vt:lpstr>
      <vt:lpstr>Review of sanity checks</vt:lpstr>
      <vt:lpstr>Check-in activity</vt:lpstr>
      <vt:lpstr>PowerPoint Presentation</vt:lpstr>
      <vt:lpstr>PowerPoint Presentation</vt:lpstr>
      <vt:lpstr>How to be a successful data scientist</vt:lpstr>
      <vt:lpstr>How to verify file consistency: check sums</vt:lpstr>
      <vt:lpstr>Activity:  ordering of activities</vt:lpstr>
      <vt:lpstr>Activity: ordering of activities</vt:lpstr>
      <vt:lpstr>Activity: ordering of activities</vt:lpstr>
      <vt:lpstr>Activity: ordering of activities</vt:lpstr>
      <vt:lpstr>Automation</vt:lpstr>
      <vt:lpstr>How to figure out what to automate?</vt:lpstr>
      <vt:lpstr>Ways to exchange data with stakeholders</vt:lpstr>
      <vt:lpstr>Ways to exchange data with stakeholders</vt:lpstr>
      <vt:lpstr>Send email from Python</vt:lpstr>
      <vt:lpstr>Send text messages via email</vt:lpstr>
      <vt:lpstr>One thing you learned,  One aspect that was not clear</vt:lpstr>
      <vt:lpstr>Uncategorized</vt:lpstr>
      <vt:lpstr>Buzzwords as indicators</vt:lpstr>
      <vt:lpstr>Question the speaker</vt:lpstr>
      <vt:lpstr>Lesson: Simply trusting data leads to invalid conclusion</vt:lpstr>
      <vt:lpstr>More data ≠ More better</vt:lpstr>
      <vt:lpstr>How to improve quicker: record your mistakes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Tracie Lin</cp:lastModifiedBy>
  <cp:revision>2864</cp:revision>
  <dcterms:created xsi:type="dcterms:W3CDTF">2013-07-15T20:26:40Z</dcterms:created>
  <dcterms:modified xsi:type="dcterms:W3CDTF">2018-10-30T01:25:23Z</dcterms:modified>
</cp:coreProperties>
</file>